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0693400" cy="75565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p:cViewPr varScale="1">
        <p:scale>
          <a:sx n="66" d="100"/>
          <a:sy n="66" d="100"/>
        </p:scale>
        <p:origin x="-115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2019/3/27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
          <p:cNvPicPr>
            <a:picLocks noChangeAspect="1"/>
          </p:cNvPicPr>
          <p:nvPr/>
        </p:nvPicPr>
        <p:blipFill>
          <a:blip r:embed="rId2"/>
          <a:stretch>
            <a:fillRect/>
          </a:stretch>
        </p:blipFill>
        <p:spPr>
          <a:xfrm>
            <a:off x="846106" y="206351"/>
            <a:ext cx="9195818" cy="73501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28"/>
          <p:cNvPicPr>
            <a:picLocks noChangeAspect="1"/>
          </p:cNvPicPr>
          <p:nvPr/>
        </p:nvPicPr>
        <p:blipFill>
          <a:blip r:embed="rId2"/>
          <a:stretch>
            <a:fillRect/>
          </a:stretch>
        </p:blipFill>
        <p:spPr>
          <a:xfrm>
            <a:off x="771022" y="345948"/>
            <a:ext cx="9195818" cy="691286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30"/>
          <p:cNvPicPr>
            <a:picLocks noChangeAspect="1"/>
          </p:cNvPicPr>
          <p:nvPr/>
        </p:nvPicPr>
        <p:blipFill>
          <a:blip r:embed="rId2"/>
          <a:stretch>
            <a:fillRect/>
          </a:stretch>
        </p:blipFill>
        <p:spPr>
          <a:xfrm>
            <a:off x="771022" y="345948"/>
            <a:ext cx="9195818" cy="6912865"/>
          </a:xfrm>
          <a:prstGeom prst="rect">
            <a:avLst/>
          </a:prstGeom>
          <a:noFill/>
        </p:spPr>
      </p:pic>
      <p:sp>
        <p:nvSpPr>
          <p:cNvPr id="31" name="Text Box31"/>
          <p:cNvSpPr txBox="1"/>
          <p:nvPr/>
        </p:nvSpPr>
        <p:spPr>
          <a:xfrm>
            <a:off x="1549795" y="1098348"/>
            <a:ext cx="1575284" cy="261061"/>
          </a:xfrm>
          <a:prstGeom prst="rect">
            <a:avLst/>
          </a:prstGeom>
          <a:noFill/>
        </p:spPr>
        <p:txBody>
          <a:bodyPr wrap="square" lIns="0" tIns="0" rIns="0" rtlCol="0">
            <a:spAutoFit/>
          </a:bodyPr>
          <a:lstStyle/>
          <a:p>
            <a:pPr algn="l" rtl="0">
              <a:lnSpc>
                <a:spcPts val="2056"/>
              </a:lnSpc>
            </a:pPr>
            <a:r>
              <a:rPr lang="en-US" altLang="zh-CN" sz="1800" b="1" spc="0" dirty="0">
                <a:solidFill>
                  <a:srgbClr val="FEA022"/>
                </a:solidFill>
                <a:latin typeface="Arial"/>
                <a:ea typeface="Arial"/>
                <a:cs typeface="Arial"/>
              </a:rPr>
              <a:t>İ</a:t>
            </a:r>
            <a:r>
              <a:rPr lang="en-US" altLang="zh-CN" sz="1800" b="1" spc="-2" dirty="0">
                <a:solidFill>
                  <a:srgbClr val="FEA022"/>
                </a:solidFill>
                <a:latin typeface="Arial"/>
                <a:ea typeface="Arial"/>
                <a:cs typeface="Arial"/>
              </a:rPr>
              <a:t>lkyardımc</a:t>
            </a:r>
            <a:r>
              <a:rPr lang="en-US" altLang="zh-CN" sz="1800" b="1" spc="0" dirty="0">
                <a:solidFill>
                  <a:srgbClr val="FEA022"/>
                </a:solidFill>
                <a:latin typeface="Arial"/>
                <a:ea typeface="Arial"/>
                <a:cs typeface="Arial"/>
              </a:rPr>
              <a:t>ın</a:t>
            </a:r>
            <a:r>
              <a:rPr lang="en-US" altLang="zh-CN" sz="1800" b="1" spc="6" dirty="0">
                <a:solidFill>
                  <a:srgbClr val="FEA022"/>
                </a:solidFill>
                <a:latin typeface="Arial"/>
                <a:ea typeface="Arial"/>
                <a:cs typeface="Arial"/>
              </a:rPr>
              <a:t>ın</a:t>
            </a:r>
            <a:endParaRPr lang="en-US" altLang="zh-CN" sz="1800">
              <a:latin typeface="Arial"/>
              <a:ea typeface="Arial"/>
              <a:cs typeface="Arial"/>
            </a:endParaRPr>
          </a:p>
        </p:txBody>
      </p:sp>
      <p:sp>
        <p:nvSpPr>
          <p:cNvPr id="32" name="Text Box32"/>
          <p:cNvSpPr txBox="1"/>
          <p:nvPr/>
        </p:nvSpPr>
        <p:spPr>
          <a:xfrm>
            <a:off x="3325256" y="1098348"/>
            <a:ext cx="1093319" cy="261061"/>
          </a:xfrm>
          <a:prstGeom prst="rect">
            <a:avLst/>
          </a:prstGeom>
          <a:noFill/>
        </p:spPr>
        <p:txBody>
          <a:bodyPr wrap="square" lIns="0" tIns="0" rIns="0" rtlCol="0">
            <a:spAutoFit/>
          </a:bodyPr>
          <a:lstStyle/>
          <a:p>
            <a:pPr algn="l" rtl="0">
              <a:lnSpc>
                <a:spcPts val="2056"/>
              </a:lnSpc>
            </a:pPr>
            <a:r>
              <a:rPr lang="en-US" altLang="zh-CN" sz="1800" b="1" spc="1" dirty="0">
                <a:solidFill>
                  <a:srgbClr val="FEA022"/>
                </a:solidFill>
                <a:latin typeface="Arial"/>
                <a:ea typeface="Arial"/>
                <a:cs typeface="Arial"/>
              </a:rPr>
              <a:t>Müdahale</a:t>
            </a:r>
            <a:endParaRPr lang="en-US" altLang="zh-CN" sz="1800">
              <a:latin typeface="Arial"/>
              <a:ea typeface="Arial"/>
              <a:cs typeface="Arial"/>
            </a:endParaRPr>
          </a:p>
        </p:txBody>
      </p:sp>
      <p:sp>
        <p:nvSpPr>
          <p:cNvPr id="33" name="Text Box33"/>
          <p:cNvSpPr txBox="1"/>
          <p:nvPr/>
        </p:nvSpPr>
        <p:spPr>
          <a:xfrm>
            <a:off x="4617610" y="1098348"/>
            <a:ext cx="293217" cy="261061"/>
          </a:xfrm>
          <a:prstGeom prst="rect">
            <a:avLst/>
          </a:prstGeom>
          <a:noFill/>
        </p:spPr>
        <p:txBody>
          <a:bodyPr wrap="square" lIns="0" tIns="0" rIns="0" rtlCol="0">
            <a:spAutoFit/>
          </a:bodyPr>
          <a:lstStyle/>
          <a:p>
            <a:pPr algn="l" rtl="0">
              <a:lnSpc>
                <a:spcPts val="2056"/>
              </a:lnSpc>
            </a:pPr>
            <a:r>
              <a:rPr lang="en-US" altLang="zh-CN" sz="1800" b="1" spc="0" dirty="0">
                <a:solidFill>
                  <a:srgbClr val="FEA022"/>
                </a:solidFill>
                <a:latin typeface="Arial"/>
                <a:ea typeface="Arial"/>
                <a:cs typeface="Arial"/>
              </a:rPr>
              <a:t>İ</a:t>
            </a:r>
            <a:r>
              <a:rPr lang="en-US" altLang="zh-CN" sz="1800" b="1" spc="4" dirty="0">
                <a:solidFill>
                  <a:srgbClr val="FEA022"/>
                </a:solidFill>
                <a:latin typeface="Arial"/>
                <a:ea typeface="Arial"/>
                <a:cs typeface="Arial"/>
              </a:rPr>
              <a:t>le</a:t>
            </a:r>
            <a:endParaRPr lang="en-US" altLang="zh-CN" sz="1800">
              <a:latin typeface="Arial"/>
              <a:ea typeface="Arial"/>
              <a:cs typeface="Arial"/>
            </a:endParaRPr>
          </a:p>
        </p:txBody>
      </p:sp>
      <p:sp>
        <p:nvSpPr>
          <p:cNvPr id="34" name="Text Box34"/>
          <p:cNvSpPr txBox="1"/>
          <p:nvPr/>
        </p:nvSpPr>
        <p:spPr>
          <a:xfrm>
            <a:off x="5111386" y="1098348"/>
            <a:ext cx="494844" cy="261061"/>
          </a:xfrm>
          <a:prstGeom prst="rect">
            <a:avLst/>
          </a:prstGeom>
          <a:noFill/>
        </p:spPr>
        <p:txBody>
          <a:bodyPr wrap="square" lIns="0" tIns="0" rIns="0" rtlCol="0">
            <a:spAutoFit/>
          </a:bodyPr>
          <a:lstStyle/>
          <a:p>
            <a:pPr algn="l" rtl="0">
              <a:lnSpc>
                <a:spcPts val="2056"/>
              </a:lnSpc>
            </a:pPr>
            <a:r>
              <a:rPr lang="en-US" altLang="zh-CN" sz="1800" b="1" spc="0" dirty="0">
                <a:solidFill>
                  <a:srgbClr val="FEA022"/>
                </a:solidFill>
                <a:latin typeface="Arial"/>
                <a:ea typeface="Arial"/>
                <a:cs typeface="Arial"/>
              </a:rPr>
              <a:t>İ</a:t>
            </a:r>
            <a:r>
              <a:rPr lang="en-US" altLang="zh-CN" sz="1800" b="1" spc="-1" dirty="0">
                <a:solidFill>
                  <a:srgbClr val="FEA022"/>
                </a:solidFill>
                <a:latin typeface="Arial"/>
                <a:ea typeface="Arial"/>
                <a:cs typeface="Arial"/>
              </a:rPr>
              <a:t>lgili</a:t>
            </a:r>
            <a:endParaRPr lang="en-US" altLang="zh-CN" sz="1800">
              <a:latin typeface="Arial"/>
              <a:ea typeface="Arial"/>
              <a:cs typeface="Arial"/>
            </a:endParaRPr>
          </a:p>
        </p:txBody>
      </p:sp>
      <p:sp>
        <p:nvSpPr>
          <p:cNvPr id="35" name="Text Box35"/>
          <p:cNvSpPr txBox="1"/>
          <p:nvPr/>
        </p:nvSpPr>
        <p:spPr>
          <a:xfrm>
            <a:off x="5807856" y="1098348"/>
            <a:ext cx="990143" cy="261061"/>
          </a:xfrm>
          <a:prstGeom prst="rect">
            <a:avLst/>
          </a:prstGeom>
          <a:noFill/>
        </p:spPr>
        <p:txBody>
          <a:bodyPr wrap="square" lIns="0" tIns="0" rIns="0" rtlCol="0">
            <a:spAutoFit/>
          </a:bodyPr>
          <a:lstStyle/>
          <a:p>
            <a:pPr algn="l" rtl="0">
              <a:lnSpc>
                <a:spcPts val="2056"/>
              </a:lnSpc>
            </a:pPr>
            <a:r>
              <a:rPr lang="en-US" altLang="zh-CN" sz="1800" b="1" spc="-1" dirty="0">
                <a:solidFill>
                  <a:srgbClr val="FEA022"/>
                </a:solidFill>
                <a:latin typeface="Arial"/>
                <a:ea typeface="Arial"/>
                <a:cs typeface="Arial"/>
              </a:rPr>
              <a:t>Öncelikli</a:t>
            </a:r>
            <a:endParaRPr lang="en-US" altLang="zh-CN" sz="1800">
              <a:latin typeface="Arial"/>
              <a:ea typeface="Arial"/>
              <a:cs typeface="Arial"/>
            </a:endParaRPr>
          </a:p>
        </p:txBody>
      </p:sp>
      <p:sp>
        <p:nvSpPr>
          <p:cNvPr id="36" name="Text Box36"/>
          <p:cNvSpPr txBox="1"/>
          <p:nvPr/>
        </p:nvSpPr>
        <p:spPr>
          <a:xfrm>
            <a:off x="6999626" y="1098348"/>
            <a:ext cx="962712" cy="261061"/>
          </a:xfrm>
          <a:prstGeom prst="rect">
            <a:avLst/>
          </a:prstGeom>
          <a:noFill/>
        </p:spPr>
        <p:txBody>
          <a:bodyPr wrap="square" lIns="0" tIns="0" rIns="0" rtlCol="0">
            <a:spAutoFit/>
          </a:bodyPr>
          <a:lstStyle/>
          <a:p>
            <a:pPr algn="l" rtl="0">
              <a:lnSpc>
                <a:spcPts val="2056"/>
              </a:lnSpc>
            </a:pPr>
            <a:r>
              <a:rPr lang="en-US" altLang="zh-CN" sz="1800" b="1" spc="-21" dirty="0">
                <a:solidFill>
                  <a:srgbClr val="FEA022"/>
                </a:solidFill>
                <a:latin typeface="Arial"/>
                <a:ea typeface="Arial"/>
                <a:cs typeface="Arial"/>
              </a:rPr>
              <a:t>Yapmas</a:t>
            </a:r>
            <a:r>
              <a:rPr lang="en-US" altLang="zh-CN" sz="1800" b="1" spc="0" dirty="0">
                <a:solidFill>
                  <a:srgbClr val="FEA022"/>
                </a:solidFill>
                <a:latin typeface="Arial"/>
                <a:ea typeface="Arial"/>
                <a:cs typeface="Arial"/>
              </a:rPr>
              <a:t>ı</a:t>
            </a:r>
            <a:endParaRPr lang="en-US" altLang="zh-CN" sz="1800">
              <a:latin typeface="Arial"/>
              <a:ea typeface="Arial"/>
              <a:cs typeface="Arial"/>
            </a:endParaRPr>
          </a:p>
        </p:txBody>
      </p:sp>
      <p:sp>
        <p:nvSpPr>
          <p:cNvPr id="37" name="Text Box37"/>
          <p:cNvSpPr txBox="1"/>
          <p:nvPr/>
        </p:nvSpPr>
        <p:spPr>
          <a:xfrm>
            <a:off x="8163964" y="1098348"/>
            <a:ext cx="1231928" cy="261061"/>
          </a:xfrm>
          <a:prstGeom prst="rect">
            <a:avLst/>
          </a:prstGeom>
          <a:noFill/>
        </p:spPr>
        <p:txBody>
          <a:bodyPr wrap="square" lIns="0" tIns="0" rIns="0" rtlCol="0">
            <a:spAutoFit/>
          </a:bodyPr>
          <a:lstStyle/>
          <a:p>
            <a:pPr algn="l" rtl="0">
              <a:lnSpc>
                <a:spcPts val="2056"/>
              </a:lnSpc>
            </a:pPr>
            <a:r>
              <a:rPr lang="en-US" altLang="zh-CN" sz="1800" b="1" spc="0" dirty="0">
                <a:solidFill>
                  <a:srgbClr val="FEA022"/>
                </a:solidFill>
                <a:latin typeface="Arial"/>
                <a:ea typeface="Arial"/>
                <a:cs typeface="Arial"/>
              </a:rPr>
              <a:t>Gerekenler</a:t>
            </a:r>
            <a:endParaRPr lang="en-US" altLang="zh-CN" sz="1800">
              <a:latin typeface="Arial"/>
              <a:ea typeface="Arial"/>
              <a:cs typeface="Arial"/>
            </a:endParaRPr>
          </a:p>
        </p:txBody>
      </p:sp>
      <p:sp>
        <p:nvSpPr>
          <p:cNvPr id="38" name="Text Box38"/>
          <p:cNvSpPr txBox="1"/>
          <p:nvPr/>
        </p:nvSpPr>
        <p:spPr>
          <a:xfrm>
            <a:off x="1549795" y="1372668"/>
            <a:ext cx="7847541" cy="4752583"/>
          </a:xfrm>
          <a:prstGeom prst="rect">
            <a:avLst/>
          </a:prstGeom>
          <a:noFill/>
        </p:spPr>
        <p:txBody>
          <a:bodyPr wrap="square" lIns="0" tIns="0" rIns="0" rtlCol="0">
            <a:spAutoFit/>
          </a:bodyPr>
          <a:lstStyle/>
          <a:p>
            <a:pPr algn="l" rtl="0">
              <a:lnSpc>
                <a:spcPts val="2056"/>
              </a:lnSpc>
            </a:pPr>
            <a:r>
              <a:rPr lang="en-US" altLang="zh-CN" sz="1800" b="1" spc="-1" dirty="0">
                <a:solidFill>
                  <a:srgbClr val="FEA022"/>
                </a:solidFill>
                <a:latin typeface="Arial"/>
                <a:ea typeface="Arial"/>
                <a:cs typeface="Arial"/>
              </a:rPr>
              <a:t>Nelerdir?</a:t>
            </a:r>
            <a:endParaRPr lang="en-US" altLang="zh-CN" sz="1800" dirty="0">
              <a:latin typeface="Arial"/>
              <a:ea typeface="Arial"/>
              <a:cs typeface="Arial"/>
            </a:endParaRPr>
          </a:p>
          <a:p>
            <a:pPr marR="870" algn="l" rtl="0">
              <a:lnSpc>
                <a:spcPts val="2160"/>
              </a:lnSpc>
              <a:spcBef>
                <a:spcPts val="2156"/>
              </a:spcBef>
            </a:pPr>
            <a:r>
              <a:rPr lang="en-US" altLang="zh-CN" sz="1800" dirty="0">
                <a:solidFill>
                  <a:srgbClr val="000000"/>
                </a:solidFill>
                <a:latin typeface="Arial"/>
                <a:ea typeface="Arial"/>
                <a:cs typeface="Arial"/>
              </a:rPr>
              <a:t> Hasta / yaralıların durumu değerlendirilir (ABC) ve öncelikli müdahale edilecekler belirlenir,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Hasta/yaralının korku ve endişeleri giderilir,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Hasta/yaralıya müdahalede yardımcı olacak kişiler organize edilir,</a:t>
            </a:r>
            <a:endParaRPr lang="en-US" altLang="zh-CN" sz="1800" dirty="0">
              <a:latin typeface="Arial"/>
              <a:ea typeface="Arial"/>
              <a:cs typeface="Arial"/>
            </a:endParaRPr>
          </a:p>
          <a:p>
            <a:pPr marL="1" marR="1024" indent="-1" algn="l" rtl="0">
              <a:lnSpc>
                <a:spcPts val="2160"/>
              </a:lnSpc>
            </a:pPr>
            <a:r>
              <a:rPr lang="en-US" altLang="zh-CN" sz="1800" dirty="0">
                <a:solidFill>
                  <a:srgbClr val="000000"/>
                </a:solidFill>
                <a:latin typeface="Arial"/>
                <a:ea typeface="Arial"/>
                <a:cs typeface="Arial"/>
              </a:rPr>
              <a:t> Hasta/yaralının durumunun ağırlaşmasını önlemek için kendi kişisel olanakları ile gerekli müdahalelerde bulunulur,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Kırıklara yerinde müdahale edilir,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Hasta/yaralı sıcak tutulur,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Hasta/yaralının yarasını görmesine izin verilmez,</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Hasta/yaralıyı hareket ettirmeden müdahale yapılır,</a:t>
            </a:r>
            <a:endParaRPr lang="en-US" altLang="zh-CN" sz="1800" dirty="0">
              <a:latin typeface="Arial"/>
              <a:ea typeface="Arial"/>
              <a:cs typeface="Arial"/>
            </a:endParaRPr>
          </a:p>
          <a:p>
            <a:pPr marL="1" algn="l" rtl="0">
              <a:lnSpc>
                <a:spcPts val="2160"/>
              </a:lnSpc>
            </a:pPr>
            <a:r>
              <a:rPr lang="en-US" altLang="zh-CN" sz="1800" dirty="0">
                <a:solidFill>
                  <a:srgbClr val="000000"/>
                </a:solidFill>
                <a:latin typeface="Arial"/>
                <a:ea typeface="Arial"/>
                <a:cs typeface="Arial"/>
              </a:rPr>
              <a:t> Hasta/yaralının en uygun yöntemlerle en yakın sağlık kuruluşuna sevki sağlanır (112)</a:t>
            </a:r>
            <a:endParaRPr lang="en-US" altLang="zh-CN" sz="1800" dirty="0">
              <a:latin typeface="Arial"/>
              <a:ea typeface="Arial"/>
              <a:cs typeface="Arial"/>
            </a:endParaRPr>
          </a:p>
          <a:p>
            <a:pPr marR="371" indent="1" algn="l" rtl="0">
              <a:lnSpc>
                <a:spcPts val="2160"/>
              </a:lnSpc>
              <a:spcBef>
                <a:spcPts val="2160"/>
              </a:spcBef>
            </a:pPr>
            <a:r>
              <a:rPr lang="en-US" altLang="zh-CN" sz="1800" dirty="0">
                <a:solidFill>
                  <a:srgbClr val="000000"/>
                </a:solidFill>
                <a:latin typeface="Arial"/>
                <a:ea typeface="Arial"/>
                <a:cs typeface="Arial"/>
              </a:rPr>
              <a:t>(Ancak, ağır hasta/yaralı bir kişi hayati tehlikede olmadığı sürece asla yerinden</a:t>
            </a:r>
            <a:endParaRPr lang="en-US" altLang="zh-CN" sz="1800" dirty="0">
              <a:latin typeface="Arial"/>
              <a:ea typeface="Arial"/>
              <a:cs typeface="Arial"/>
            </a:endParaRPr>
          </a:p>
        </p:txBody>
      </p:sp>
      <p:sp>
        <p:nvSpPr>
          <p:cNvPr id="39" name="Text Box39"/>
          <p:cNvSpPr txBox="1"/>
          <p:nvPr/>
        </p:nvSpPr>
        <p:spPr>
          <a:xfrm>
            <a:off x="1549795" y="6037942"/>
            <a:ext cx="2063042" cy="258775"/>
          </a:xfrm>
          <a:prstGeom prst="rect">
            <a:avLst/>
          </a:prstGeom>
          <a:noFill/>
        </p:spPr>
        <p:txBody>
          <a:bodyPr wrap="square" lIns="0" tIns="0" rIns="0" rtlCol="0">
            <a:spAutoFit/>
          </a:bodyPr>
          <a:lstStyle/>
          <a:p>
            <a:pPr algn="l" rtl="0">
              <a:lnSpc>
                <a:spcPts val="2038"/>
              </a:lnSpc>
            </a:pPr>
            <a:r>
              <a:rPr lang="en-US" altLang="zh-CN" sz="1800" spc="0" dirty="0">
                <a:solidFill>
                  <a:srgbClr val="000000"/>
                </a:solidFill>
                <a:latin typeface="Arial"/>
                <a:ea typeface="Arial"/>
                <a:cs typeface="Arial"/>
              </a:rPr>
              <a:t>k</a:t>
            </a:r>
            <a:r>
              <a:rPr lang="en-US" altLang="zh-CN" sz="1800" spc="-9" dirty="0">
                <a:solidFill>
                  <a:srgbClr val="000000"/>
                </a:solidFill>
                <a:latin typeface="Arial"/>
                <a:ea typeface="Arial"/>
                <a:cs typeface="Arial"/>
              </a:rPr>
              <a:t>ıp</a:t>
            </a:r>
            <a:r>
              <a:rPr lang="en-US" altLang="zh-CN" sz="1800" spc="-3" dirty="0">
                <a:solidFill>
                  <a:srgbClr val="000000"/>
                </a:solidFill>
                <a:latin typeface="Arial"/>
                <a:ea typeface="Arial"/>
                <a:cs typeface="Arial"/>
              </a:rPr>
              <a:t>ırdat</a:t>
            </a:r>
            <a:r>
              <a:rPr lang="en-US" altLang="zh-CN" sz="1800" spc="-4" dirty="0">
                <a:solidFill>
                  <a:srgbClr val="000000"/>
                </a:solidFill>
                <a:latin typeface="Arial"/>
                <a:ea typeface="Arial"/>
                <a:cs typeface="Arial"/>
              </a:rPr>
              <a:t>ılmamal</a:t>
            </a:r>
            <a:r>
              <a:rPr lang="en-US" altLang="zh-CN" sz="1800" spc="-3" dirty="0">
                <a:solidFill>
                  <a:srgbClr val="000000"/>
                </a:solidFill>
                <a:latin typeface="Arial"/>
                <a:ea typeface="Arial"/>
                <a:cs typeface="Arial"/>
              </a:rPr>
              <a:t>ıd</a:t>
            </a:r>
            <a:r>
              <a:rPr lang="en-US" altLang="zh-CN" sz="1800" spc="0" dirty="0">
                <a:solidFill>
                  <a:srgbClr val="000000"/>
                </a:solidFill>
                <a:latin typeface="Arial"/>
                <a:ea typeface="Arial"/>
                <a:cs typeface="Arial"/>
              </a:rPr>
              <a:t>ır).</a:t>
            </a:r>
            <a:endParaRPr lang="en-US" altLang="zh-CN" sz="1800">
              <a:latin typeface="Arial"/>
              <a:ea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1"/>
          <p:cNvPicPr>
            <a:picLocks noChangeAspect="1"/>
          </p:cNvPicPr>
          <p:nvPr/>
        </p:nvPicPr>
        <p:blipFill>
          <a:blip r:embed="rId2"/>
          <a:stretch>
            <a:fillRect/>
          </a:stretch>
        </p:blipFill>
        <p:spPr>
          <a:xfrm>
            <a:off x="771022" y="345948"/>
            <a:ext cx="9195818" cy="6912865"/>
          </a:xfrm>
          <a:prstGeom prst="rect">
            <a:avLst/>
          </a:prstGeom>
          <a:noFill/>
        </p:spPr>
      </p:pic>
      <p:sp>
        <p:nvSpPr>
          <p:cNvPr id="42" name="Text Box42"/>
          <p:cNvSpPr txBox="1"/>
          <p:nvPr/>
        </p:nvSpPr>
        <p:spPr>
          <a:xfrm>
            <a:off x="1549794" y="1747572"/>
            <a:ext cx="7701388" cy="4791055"/>
          </a:xfrm>
          <a:prstGeom prst="rect">
            <a:avLst/>
          </a:prstGeom>
          <a:noFill/>
        </p:spPr>
        <p:txBody>
          <a:bodyPr wrap="square" lIns="0" tIns="0" rIns="0" rtlCol="0">
            <a:spAutoFit/>
          </a:bodyPr>
          <a:lstStyle/>
          <a:p>
            <a:pPr marL="1" algn="l" rtl="0">
              <a:lnSpc>
                <a:spcPts val="2056"/>
              </a:lnSpc>
            </a:pPr>
            <a:r>
              <a:rPr lang="en-US" altLang="zh-CN" sz="1800" b="1" dirty="0" err="1">
                <a:solidFill>
                  <a:srgbClr val="FEA022"/>
                </a:solidFill>
                <a:latin typeface="Arial"/>
                <a:ea typeface="Arial"/>
                <a:cs typeface="Arial"/>
              </a:rPr>
              <a:t>İlkyardımcının</a:t>
            </a:r>
            <a:r>
              <a:rPr lang="en-US" altLang="zh-CN" sz="1800" b="1" dirty="0">
                <a:solidFill>
                  <a:srgbClr val="FEA022"/>
                </a:solidFill>
                <a:latin typeface="Arial"/>
                <a:ea typeface="Arial"/>
                <a:cs typeface="Arial"/>
              </a:rPr>
              <a:t> </a:t>
            </a:r>
            <a:r>
              <a:rPr lang="tr-TR" altLang="zh-CN" sz="1800" b="1" dirty="0" smtClean="0">
                <a:solidFill>
                  <a:srgbClr val="FEA022"/>
                </a:solidFill>
                <a:latin typeface="Arial"/>
                <a:ea typeface="Arial"/>
                <a:cs typeface="Arial"/>
              </a:rPr>
              <a:t>  </a:t>
            </a:r>
            <a:r>
              <a:rPr lang="en-US" altLang="zh-CN" sz="1800" b="1" dirty="0" err="1" smtClean="0">
                <a:solidFill>
                  <a:srgbClr val="FEA022"/>
                </a:solidFill>
                <a:latin typeface="Arial"/>
                <a:ea typeface="Arial"/>
                <a:cs typeface="Arial"/>
              </a:rPr>
              <a:t>Özellikleri</a:t>
            </a:r>
            <a:r>
              <a:rPr lang="en-US" altLang="zh-CN" sz="1800" b="1" dirty="0" smtClean="0">
                <a:solidFill>
                  <a:srgbClr val="FEA022"/>
                </a:solidFill>
                <a:latin typeface="Arial"/>
                <a:ea typeface="Arial"/>
                <a:cs typeface="Arial"/>
              </a:rPr>
              <a:t> </a:t>
            </a:r>
            <a:r>
              <a:rPr lang="en-US" altLang="zh-CN" sz="1800" b="1" dirty="0">
                <a:solidFill>
                  <a:srgbClr val="FEA022"/>
                </a:solidFill>
                <a:latin typeface="Arial"/>
                <a:ea typeface="Arial"/>
                <a:cs typeface="Arial"/>
              </a:rPr>
              <a:t>Nasıl Olmalıdır?</a:t>
            </a:r>
            <a:endParaRPr lang="en-US" altLang="zh-CN" sz="1800" dirty="0">
              <a:latin typeface="Arial"/>
              <a:ea typeface="Arial"/>
              <a:cs typeface="Arial"/>
            </a:endParaRPr>
          </a:p>
          <a:p>
            <a:pPr marL="914402" algn="l" rtl="0">
              <a:lnSpc>
                <a:spcPts val="2038"/>
              </a:lnSpc>
              <a:spcBef>
                <a:spcPts val="2279"/>
              </a:spcBef>
            </a:pPr>
            <a:r>
              <a:rPr lang="en-US" altLang="zh-CN" sz="1800" dirty="0">
                <a:solidFill>
                  <a:srgbClr val="000000"/>
                </a:solidFill>
                <a:latin typeface="Arial"/>
                <a:ea typeface="Arial"/>
                <a:cs typeface="Arial"/>
              </a:rPr>
              <a:t>Olay yeri genellikle insanların telaşlı ve heyecanlı oldukları</a:t>
            </a:r>
            <a:endParaRPr lang="en-US" altLang="zh-CN" sz="1800" dirty="0">
              <a:latin typeface="Arial"/>
              <a:ea typeface="Arial"/>
              <a:cs typeface="Arial"/>
            </a:endParaRPr>
          </a:p>
          <a:p>
            <a:pPr marL="1" algn="just" rtl="0">
              <a:lnSpc>
                <a:spcPts val="2160"/>
              </a:lnSpc>
            </a:pPr>
            <a:r>
              <a:rPr lang="en-US" altLang="zh-CN" sz="1800" dirty="0">
                <a:solidFill>
                  <a:srgbClr val="000000"/>
                </a:solidFill>
                <a:latin typeface="Arial"/>
                <a:ea typeface="Arial"/>
                <a:cs typeface="Arial"/>
              </a:rPr>
              <a:t>ortamlardır. Bu durumda ilkyardımcı sakin ve kararlı bir şekilde olayın sorumluluğunu alarak gerekli müdahaleleri doğru olarak yapmalıdır. Bunun için bir ilkyardımcıda aşağıdaki özelliklerin olması gerekmektedir:</a:t>
            </a:r>
            <a:endParaRPr lang="en-US" altLang="zh-CN" sz="1800" dirty="0">
              <a:latin typeface="Arial"/>
              <a:ea typeface="Arial"/>
              <a:cs typeface="Arial"/>
            </a:endParaRPr>
          </a:p>
          <a:p>
            <a:pPr marL="1" algn="l" rtl="0">
              <a:lnSpc>
                <a:spcPts val="2038"/>
              </a:lnSpc>
              <a:spcBef>
                <a:spcPts val="2282"/>
              </a:spcBef>
            </a:pPr>
            <a:r>
              <a:rPr lang="en-US" altLang="zh-CN" sz="1800" dirty="0">
                <a:solidFill>
                  <a:srgbClr val="000000"/>
                </a:solidFill>
                <a:latin typeface="Arial"/>
                <a:ea typeface="Arial"/>
                <a:cs typeface="Arial"/>
              </a:rPr>
              <a:t> İnsan vücudu ile ilgili temel bilgilere sahip olmalı,</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Önce kendi can güvenliğini korumalı,</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Sakin, kendine güvenli ve pratik olmalı,</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Eldeki olanakları değerlendirebilmeli,</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Olayı anında ve doğru olarak haber vermeli (112’yi aramak),</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Çevredeki kişileri organize edebilmeli ve onlardan yararlanabilmeli,</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İyi bir iletişim becerisine sahip olmalıdır.</a:t>
            </a:r>
            <a:endParaRPr lang="en-US" altLang="zh-CN" sz="1800" dirty="0">
              <a:latin typeface="Arial"/>
              <a:ea typeface="Arial"/>
              <a:cs typeface="Arial"/>
            </a:endParaRPr>
          </a:p>
          <a:p>
            <a:pPr marL="5899410" algn="l" rtl="0">
              <a:lnSpc>
                <a:spcPts val="1358"/>
              </a:lnSpc>
              <a:spcBef>
                <a:spcPts val="5711"/>
              </a:spcBef>
            </a:pPr>
            <a:endParaRPr lang="en-US" altLang="zh-CN" sz="1200" dirty="0">
              <a:latin typeface="Arial"/>
              <a:ea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43"/>
          <p:cNvPicPr>
            <a:picLocks noChangeAspect="1"/>
          </p:cNvPicPr>
          <p:nvPr/>
        </p:nvPicPr>
        <p:blipFill>
          <a:blip r:embed="rId2"/>
          <a:stretch>
            <a:fillRect/>
          </a:stretch>
        </p:blipFill>
        <p:spPr>
          <a:xfrm>
            <a:off x="771022" y="345948"/>
            <a:ext cx="9195818" cy="691286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45"/>
          <p:cNvPicPr>
            <a:picLocks noChangeAspect="1"/>
          </p:cNvPicPr>
          <p:nvPr/>
        </p:nvPicPr>
        <p:blipFill>
          <a:blip r:embed="rId2"/>
          <a:stretch>
            <a:fillRect/>
          </a:stretch>
        </p:blipFill>
        <p:spPr>
          <a:xfrm>
            <a:off x="771022" y="345948"/>
            <a:ext cx="9195818" cy="6912865"/>
          </a:xfrm>
          <a:prstGeom prst="rect">
            <a:avLst/>
          </a:prstGeom>
          <a:noFill/>
        </p:spPr>
      </p:pic>
      <p:sp>
        <p:nvSpPr>
          <p:cNvPr id="46" name="Text Box46"/>
          <p:cNvSpPr txBox="1"/>
          <p:nvPr/>
        </p:nvSpPr>
        <p:spPr>
          <a:xfrm>
            <a:off x="1316623" y="999288"/>
            <a:ext cx="8205147" cy="1956946"/>
          </a:xfrm>
          <a:prstGeom prst="rect">
            <a:avLst/>
          </a:prstGeom>
          <a:noFill/>
        </p:spPr>
        <p:txBody>
          <a:bodyPr wrap="square" lIns="0" tIns="0" rIns="0" rtlCol="0">
            <a:spAutoFit/>
          </a:bodyPr>
          <a:lstStyle/>
          <a:p>
            <a:pPr algn="l" rtl="0">
              <a:lnSpc>
                <a:spcPts val="2056"/>
              </a:lnSpc>
            </a:pPr>
            <a:r>
              <a:rPr lang="en-US" altLang="zh-CN" sz="1800" b="1" dirty="0">
                <a:solidFill>
                  <a:srgbClr val="FEA022"/>
                </a:solidFill>
                <a:latin typeface="Arial"/>
                <a:ea typeface="Arial"/>
                <a:cs typeface="Arial"/>
              </a:rPr>
              <a:t>Hayat Kurtarma Zinciri Nedir?</a:t>
            </a:r>
            <a:endParaRPr lang="en-US" altLang="zh-CN" sz="1800" dirty="0">
              <a:latin typeface="Arial"/>
              <a:ea typeface="Arial"/>
              <a:cs typeface="Arial"/>
            </a:endParaRPr>
          </a:p>
          <a:p>
            <a:pPr indent="914401" algn="l" rtl="0">
              <a:lnSpc>
                <a:spcPts val="2158"/>
              </a:lnSpc>
            </a:pPr>
            <a:r>
              <a:rPr lang="en-US" altLang="zh-CN" sz="1800" dirty="0">
                <a:solidFill>
                  <a:srgbClr val="000000"/>
                </a:solidFill>
                <a:latin typeface="Arial"/>
                <a:ea typeface="Arial"/>
                <a:cs typeface="Arial"/>
              </a:rPr>
              <a:t>Hayat kurtarma zinciri 4 halkadan oluşur. Son iki halka ileri yaşam desteğine aittir ve ilkyardımcının görevi değildir.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1.Halka - Sağlık kuruluşuna haber verilmesi</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2.Halka - Olay yerinde Temel Yaşam Desteği yapılması</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3.Halka - Ambulans ekiplerince müdahaleler yapılması</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4.Halka - Hastane acil servislerinde müdahale yapılmasıdır</a:t>
            </a:r>
            <a:endParaRPr lang="en-US" altLang="zh-CN" sz="1800" dirty="0">
              <a:latin typeface="Arial"/>
              <a:ea typeface="Arial"/>
              <a:cs typeface="Arial"/>
            </a:endParaRPr>
          </a:p>
        </p:txBody>
      </p:sp>
      <p:sp>
        <p:nvSpPr>
          <p:cNvPr id="5" name="Text Box4"/>
          <p:cNvSpPr txBox="1"/>
          <p:nvPr/>
        </p:nvSpPr>
        <p:spPr>
          <a:xfrm>
            <a:off x="7275527" y="6541928"/>
            <a:ext cx="1948074" cy="225703"/>
          </a:xfrm>
          <a:prstGeom prst="rect">
            <a:avLst/>
          </a:prstGeom>
          <a:noFill/>
        </p:spPr>
        <p:txBody>
          <a:bodyPr wrap="square" lIns="0" tIns="0" rIns="0" rtlCol="0">
            <a:spAutoFit/>
          </a:bodyPr>
          <a:lstStyle/>
          <a:p>
            <a:pPr algn="l" rtl="0">
              <a:lnSpc>
                <a:spcPts val="1358"/>
              </a:lnSpc>
            </a:pPr>
            <a:r>
              <a:rPr lang="tr-TR" altLang="zh-CN" sz="1200" b="1" spc="-6" dirty="0" smtClean="0">
                <a:latin typeface="Arial"/>
                <a:ea typeface="Arial"/>
                <a:cs typeface="Arial"/>
              </a:rPr>
              <a:t>Doruk sürücü kursu</a:t>
            </a:r>
            <a:endParaRPr lang="en-US" altLang="zh-CN" sz="1200" b="1" dirty="0">
              <a:latin typeface="Arial"/>
              <a:ea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48"/>
          <p:cNvPicPr>
            <a:picLocks noChangeAspect="1"/>
          </p:cNvPicPr>
          <p:nvPr/>
        </p:nvPicPr>
        <p:blipFill>
          <a:blip r:embed="rId2"/>
          <a:stretch>
            <a:fillRect/>
          </a:stretch>
        </p:blipFill>
        <p:spPr>
          <a:xfrm>
            <a:off x="771022" y="345948"/>
            <a:ext cx="9195818" cy="6912865"/>
          </a:xfrm>
          <a:prstGeom prst="rect">
            <a:avLst/>
          </a:prstGeom>
          <a:noFill/>
        </p:spPr>
      </p:pic>
      <p:sp>
        <p:nvSpPr>
          <p:cNvPr id="49" name="Text Box49"/>
          <p:cNvSpPr txBox="1"/>
          <p:nvPr/>
        </p:nvSpPr>
        <p:spPr>
          <a:xfrm>
            <a:off x="1784491" y="1459536"/>
            <a:ext cx="7126841" cy="1944122"/>
          </a:xfrm>
          <a:prstGeom prst="rect">
            <a:avLst/>
          </a:prstGeom>
          <a:noFill/>
        </p:spPr>
        <p:txBody>
          <a:bodyPr wrap="square" lIns="0" tIns="0" rIns="0" rtlCol="0">
            <a:spAutoFit/>
          </a:bodyPr>
          <a:lstStyle/>
          <a:p>
            <a:pPr algn="l" rtl="0">
              <a:lnSpc>
                <a:spcPts val="2056"/>
              </a:lnSpc>
            </a:pPr>
            <a:r>
              <a:rPr lang="en-US" altLang="zh-CN" sz="1800" b="1" dirty="0">
                <a:solidFill>
                  <a:srgbClr val="FEA022"/>
                </a:solidFill>
                <a:latin typeface="Arial"/>
                <a:ea typeface="Arial"/>
                <a:cs typeface="Arial"/>
              </a:rPr>
              <a:t>İlkyardımın ABC’ si Nedir?</a:t>
            </a:r>
            <a:endParaRPr lang="en-US" altLang="zh-CN" sz="1800" dirty="0">
              <a:latin typeface="Arial"/>
              <a:ea typeface="Arial"/>
              <a:cs typeface="Arial"/>
            </a:endParaRPr>
          </a:p>
          <a:p>
            <a:pPr marL="914401" algn="l" rtl="0">
              <a:lnSpc>
                <a:spcPts val="2038"/>
              </a:lnSpc>
              <a:spcBef>
                <a:spcPts val="119"/>
              </a:spcBef>
            </a:pPr>
            <a:r>
              <a:rPr lang="en-US" altLang="zh-CN" sz="1800" dirty="0">
                <a:solidFill>
                  <a:srgbClr val="000000"/>
                </a:solidFill>
                <a:latin typeface="Arial"/>
                <a:ea typeface="Arial"/>
                <a:cs typeface="Arial"/>
              </a:rPr>
              <a:t>Bilinç kontrol edilmeli, bilinç kapalı ise aşağıdakiler hızla</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değerlendirilmelidir:</a:t>
            </a:r>
            <a:endParaRPr lang="en-US" altLang="zh-CN" sz="1800" dirty="0">
              <a:latin typeface="Arial"/>
              <a:ea typeface="Arial"/>
              <a:cs typeface="Arial"/>
            </a:endParaRPr>
          </a:p>
          <a:p>
            <a:pPr algn="l" rtl="0">
              <a:lnSpc>
                <a:spcPts val="2038"/>
              </a:lnSpc>
              <a:spcBef>
                <a:spcPts val="2282"/>
              </a:spcBef>
            </a:pPr>
            <a:r>
              <a:rPr lang="en-US" altLang="zh-CN" sz="1800" dirty="0">
                <a:solidFill>
                  <a:srgbClr val="000000"/>
                </a:solidFill>
                <a:latin typeface="Arial"/>
                <a:ea typeface="Arial"/>
                <a:cs typeface="Arial"/>
              </a:rPr>
              <a:t>A. Hava yolu açıklığının değerlendirilmesi</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B. Solunumun değerlendirilmesi (bak-dinle-hisset)</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C. Dolaşımın değerlendirilmesi</a:t>
            </a:r>
            <a:endParaRPr lang="en-US" altLang="zh-CN" sz="1800" dirty="0">
              <a:latin typeface="Arial"/>
              <a:ea typeface="Arial"/>
              <a:cs typeface="Arial"/>
            </a:endParaRPr>
          </a:p>
        </p:txBody>
      </p:sp>
      <p:sp>
        <p:nvSpPr>
          <p:cNvPr id="5" name="Text Box4"/>
          <p:cNvSpPr txBox="1"/>
          <p:nvPr/>
        </p:nvSpPr>
        <p:spPr>
          <a:xfrm>
            <a:off x="7275527" y="6541928"/>
            <a:ext cx="1948074" cy="225703"/>
          </a:xfrm>
          <a:prstGeom prst="rect">
            <a:avLst/>
          </a:prstGeom>
          <a:noFill/>
        </p:spPr>
        <p:txBody>
          <a:bodyPr wrap="square" lIns="0" tIns="0" rIns="0" rtlCol="0">
            <a:spAutoFit/>
          </a:bodyPr>
          <a:lstStyle/>
          <a:p>
            <a:pPr algn="l" rtl="0">
              <a:lnSpc>
                <a:spcPts val="1358"/>
              </a:lnSpc>
            </a:pPr>
            <a:r>
              <a:rPr lang="tr-TR" altLang="zh-CN" sz="1200" b="1" spc="-6" dirty="0" smtClean="0">
                <a:latin typeface="Arial"/>
                <a:ea typeface="Arial"/>
                <a:cs typeface="Arial"/>
              </a:rPr>
              <a:t>Doruk sürücü kursu</a:t>
            </a:r>
            <a:endParaRPr lang="en-US" altLang="zh-CN" sz="1200" b="1" dirty="0">
              <a:latin typeface="Arial"/>
              <a:ea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51"/>
          <p:cNvPicPr>
            <a:picLocks noChangeAspect="1"/>
          </p:cNvPicPr>
          <p:nvPr/>
        </p:nvPicPr>
        <p:blipFill>
          <a:blip r:embed="rId2"/>
          <a:stretch>
            <a:fillRect/>
          </a:stretch>
        </p:blipFill>
        <p:spPr>
          <a:xfrm>
            <a:off x="771022" y="345948"/>
            <a:ext cx="9195818" cy="6912865"/>
          </a:xfrm>
          <a:prstGeom prst="rect">
            <a:avLst/>
          </a:prstGeom>
          <a:noFill/>
        </p:spPr>
      </p:pic>
      <p:sp>
        <p:nvSpPr>
          <p:cNvPr id="52" name="Text Box52"/>
          <p:cNvSpPr txBox="1"/>
          <p:nvPr/>
        </p:nvSpPr>
        <p:spPr>
          <a:xfrm>
            <a:off x="1520839" y="1275629"/>
            <a:ext cx="7558591" cy="2375009"/>
          </a:xfrm>
          <a:prstGeom prst="rect">
            <a:avLst/>
          </a:prstGeom>
          <a:noFill/>
        </p:spPr>
        <p:txBody>
          <a:bodyPr wrap="square" lIns="0" tIns="0" rIns="0" rtlCol="0">
            <a:spAutoFit/>
          </a:bodyPr>
          <a:lstStyle/>
          <a:p>
            <a:pPr marL="102108" algn="l" rtl="0">
              <a:lnSpc>
                <a:spcPts val="2289"/>
              </a:lnSpc>
            </a:pPr>
            <a:r>
              <a:rPr lang="en-US" altLang="zh-CN" sz="2004" b="1" dirty="0">
                <a:solidFill>
                  <a:srgbClr val="909465"/>
                </a:solidFill>
                <a:latin typeface="Arial"/>
                <a:ea typeface="Arial"/>
                <a:cs typeface="Arial"/>
              </a:rPr>
              <a:t>HASTA/YARALININ VE OLAY YERİNİN DEĞERLENDİRİLMESİ</a:t>
            </a:r>
            <a:endParaRPr lang="en-US" altLang="zh-CN" sz="2004" dirty="0">
              <a:latin typeface="Arial"/>
              <a:ea typeface="Arial"/>
              <a:cs typeface="Arial"/>
            </a:endParaRPr>
          </a:p>
          <a:p>
            <a:pPr marR="612084" algn="l" rtl="0">
              <a:lnSpc>
                <a:spcPts val="2160"/>
              </a:lnSpc>
              <a:spcBef>
                <a:spcPts val="2907"/>
              </a:spcBef>
            </a:pPr>
            <a:r>
              <a:rPr lang="en-US" altLang="zh-CN" sz="1800" b="1" dirty="0">
                <a:solidFill>
                  <a:srgbClr val="FEA022"/>
                </a:solidFill>
                <a:latin typeface="Arial"/>
                <a:ea typeface="Arial"/>
                <a:cs typeface="Arial"/>
              </a:rPr>
              <a:t>İlk yardımcının Bilmesi Gereken ve Vücudu Oluşturan Sistemler Nelerdir?</a:t>
            </a:r>
            <a:endParaRPr lang="en-US" altLang="zh-CN" sz="1800" dirty="0">
              <a:latin typeface="Arial"/>
              <a:ea typeface="Arial"/>
              <a:cs typeface="Arial"/>
            </a:endParaRPr>
          </a:p>
          <a:p>
            <a:pPr marL="914401" algn="l" rtl="0">
              <a:lnSpc>
                <a:spcPts val="2038"/>
              </a:lnSpc>
              <a:spcBef>
                <a:spcPts val="2279"/>
              </a:spcBef>
            </a:pPr>
            <a:r>
              <a:rPr lang="en-US" altLang="zh-CN" sz="1800" dirty="0">
                <a:solidFill>
                  <a:srgbClr val="000000"/>
                </a:solidFill>
                <a:latin typeface="Arial"/>
                <a:ea typeface="Arial"/>
                <a:cs typeface="Arial"/>
              </a:rPr>
              <a:t>İlk yardımcının insan vücudu, yapısı ve işleyişi konusunda bazı</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temel kavramları bilmesi, ilkyardımcı olarak yapacağı müdahalelerde bilinçli olmasını kolaylaştırır</a:t>
            </a:r>
            <a:endParaRPr lang="en-US" altLang="zh-CN" sz="1800" dirty="0">
              <a:latin typeface="Arial"/>
              <a:ea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54"/>
          <p:cNvPicPr>
            <a:picLocks noChangeAspect="1"/>
          </p:cNvPicPr>
          <p:nvPr/>
        </p:nvPicPr>
        <p:blipFill>
          <a:blip r:embed="rId2"/>
          <a:stretch>
            <a:fillRect/>
          </a:stretch>
        </p:blipFill>
        <p:spPr>
          <a:xfrm>
            <a:off x="771022" y="345948"/>
            <a:ext cx="9195818" cy="691286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56"/>
          <p:cNvPicPr>
            <a:picLocks noChangeAspect="1"/>
          </p:cNvPicPr>
          <p:nvPr/>
        </p:nvPicPr>
        <p:blipFill>
          <a:blip r:embed="rId2"/>
          <a:stretch>
            <a:fillRect/>
          </a:stretch>
        </p:blipFill>
        <p:spPr>
          <a:xfrm>
            <a:off x="771022" y="345948"/>
            <a:ext cx="9195818" cy="6912865"/>
          </a:xfrm>
          <a:prstGeom prst="rect">
            <a:avLst/>
          </a:prstGeom>
          <a:noFill/>
        </p:spPr>
      </p:pic>
      <p:sp>
        <p:nvSpPr>
          <p:cNvPr id="57" name="Text Box57"/>
          <p:cNvSpPr txBox="1"/>
          <p:nvPr/>
        </p:nvSpPr>
        <p:spPr>
          <a:xfrm>
            <a:off x="1333387" y="1026720"/>
            <a:ext cx="7919321" cy="1392689"/>
          </a:xfrm>
          <a:prstGeom prst="rect">
            <a:avLst/>
          </a:prstGeom>
          <a:noFill/>
        </p:spPr>
        <p:txBody>
          <a:bodyPr wrap="square" lIns="0" tIns="0" rIns="0" rtlCol="0">
            <a:spAutoFit/>
          </a:bodyPr>
          <a:lstStyle/>
          <a:p>
            <a:pPr algn="l" rtl="0">
              <a:lnSpc>
                <a:spcPts val="2106"/>
              </a:lnSpc>
            </a:pPr>
            <a:r>
              <a:rPr lang="en-US" altLang="zh-CN" sz="1800" b="1" spc="-2" dirty="0">
                <a:solidFill>
                  <a:srgbClr val="FEA022"/>
                </a:solidFill>
                <a:latin typeface="Arial"/>
                <a:ea typeface="Arial"/>
                <a:cs typeface="Arial"/>
              </a:rPr>
              <a:t>Hareket</a:t>
            </a:r>
            <a:r>
              <a:rPr lang="en-US" altLang="zh-CN" sz="1800" b="1" spc="636" dirty="0">
                <a:solidFill>
                  <a:srgbClr val="FEA022"/>
                </a:solidFill>
                <a:latin typeface="Arial"/>
                <a:ea typeface="Arial"/>
                <a:cs typeface="Arial"/>
              </a:rPr>
              <a:t> </a:t>
            </a:r>
            <a:r>
              <a:rPr lang="en-US" altLang="zh-CN" sz="1800" b="1" spc="1" dirty="0">
                <a:solidFill>
                  <a:srgbClr val="FEA022"/>
                </a:solidFill>
                <a:latin typeface="Arial"/>
                <a:ea typeface="Arial"/>
                <a:cs typeface="Arial"/>
              </a:rPr>
              <a:t>sistemi</a:t>
            </a:r>
            <a:r>
              <a:rPr lang="en-US" altLang="zh-CN" sz="1800" b="1" dirty="0">
                <a:solidFill>
                  <a:srgbClr val="909465"/>
                </a:solidFill>
                <a:latin typeface="Arial"/>
                <a:ea typeface="Arial"/>
                <a:cs typeface="Arial"/>
              </a:rPr>
              <a:t>: </a:t>
            </a:r>
            <a:r>
              <a:rPr lang="en-US" altLang="zh-CN" sz="1800" dirty="0">
                <a:solidFill>
                  <a:srgbClr val="000000"/>
                </a:solidFill>
                <a:latin typeface="Arial"/>
                <a:ea typeface="Arial"/>
                <a:cs typeface="Arial"/>
              </a:rPr>
              <a:t>Vücudun hareket etmesini, desteklenmesini sağlar ve koruyucu görev yapar. Hareket sistemi şu yapılardan oluşur: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Kemikler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Eklemler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Kaslar</a:t>
            </a:r>
            <a:endParaRPr lang="en-US" altLang="zh-CN" sz="1800" dirty="0">
              <a:latin typeface="Arial"/>
              <a:ea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age59"/>
          <p:cNvPicPr>
            <a:picLocks noChangeAspect="1"/>
          </p:cNvPicPr>
          <p:nvPr/>
        </p:nvPicPr>
        <p:blipFill>
          <a:blip r:embed="rId2"/>
          <a:stretch>
            <a:fillRect/>
          </a:stretch>
        </p:blipFill>
        <p:spPr>
          <a:xfrm>
            <a:off x="771022" y="345948"/>
            <a:ext cx="9195818" cy="6912865"/>
          </a:xfrm>
          <a:prstGeom prst="rect">
            <a:avLst/>
          </a:prstGeom>
          <a:noFill/>
        </p:spPr>
      </p:pic>
      <p:sp>
        <p:nvSpPr>
          <p:cNvPr id="60" name="Text Box60"/>
          <p:cNvSpPr txBox="1"/>
          <p:nvPr/>
        </p:nvSpPr>
        <p:spPr>
          <a:xfrm>
            <a:off x="1476643" y="1458012"/>
            <a:ext cx="4101698" cy="2482731"/>
          </a:xfrm>
          <a:prstGeom prst="rect">
            <a:avLst/>
          </a:prstGeom>
          <a:noFill/>
        </p:spPr>
        <p:txBody>
          <a:bodyPr wrap="square" lIns="0" tIns="0" rIns="0" rtlCol="0">
            <a:spAutoFit/>
          </a:bodyPr>
          <a:lstStyle/>
          <a:p>
            <a:pPr algn="just" rtl="0">
              <a:lnSpc>
                <a:spcPts val="2138"/>
              </a:lnSpc>
            </a:pPr>
            <a:r>
              <a:rPr lang="en-US" altLang="zh-CN" sz="1800" b="1" dirty="0">
                <a:solidFill>
                  <a:srgbClr val="FF0000"/>
                </a:solidFill>
                <a:latin typeface="Arial"/>
                <a:ea typeface="Arial"/>
                <a:cs typeface="Arial"/>
              </a:rPr>
              <a:t>Dolaşım sistemi</a:t>
            </a:r>
            <a:r>
              <a:rPr lang="en-US" altLang="zh-CN" sz="1800" dirty="0">
                <a:solidFill>
                  <a:srgbClr val="FF0000"/>
                </a:solidFill>
                <a:latin typeface="Arial"/>
                <a:ea typeface="Arial"/>
                <a:cs typeface="Arial"/>
              </a:rPr>
              <a:t>: </a:t>
            </a:r>
            <a:r>
              <a:rPr lang="en-US" altLang="zh-CN" sz="1800" dirty="0">
                <a:solidFill>
                  <a:srgbClr val="000000"/>
                </a:solidFill>
                <a:latin typeface="Arial"/>
                <a:ea typeface="Arial"/>
                <a:cs typeface="Arial"/>
              </a:rPr>
              <a:t>Vücut dokularının oksijen, besin, hormon, bağışıkl ık elemanı ve benzeri elemanları taşır ve yeniden geriye toplar. Dolaşım sistemi şu yapılardan oluşur:</a:t>
            </a:r>
            <a:endParaRPr lang="en-US" altLang="zh-CN" sz="1800" dirty="0">
              <a:latin typeface="Arial"/>
              <a:ea typeface="Arial"/>
              <a:cs typeface="Arial"/>
            </a:endParaRPr>
          </a:p>
          <a:p>
            <a:pPr algn="l" rtl="0">
              <a:lnSpc>
                <a:spcPts val="2038"/>
              </a:lnSpc>
              <a:spcBef>
                <a:spcPts val="2282"/>
              </a:spcBef>
            </a:pPr>
            <a:r>
              <a:rPr lang="en-US" altLang="zh-CN" sz="1800" dirty="0">
                <a:solidFill>
                  <a:srgbClr val="000000"/>
                </a:solidFill>
                <a:latin typeface="Arial"/>
                <a:ea typeface="Arial"/>
                <a:cs typeface="Arial"/>
              </a:rPr>
              <a:t> Kalp</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Kan damarları</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Kan</a:t>
            </a:r>
            <a:endParaRPr lang="en-US" altLang="zh-CN" sz="1800" dirty="0">
              <a:latin typeface="Arial"/>
              <a:ea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
          <p:cNvPicPr>
            <a:picLocks noChangeAspect="1"/>
          </p:cNvPicPr>
          <p:nvPr/>
        </p:nvPicPr>
        <p:blipFill>
          <a:blip r:embed="rId2"/>
          <a:stretch>
            <a:fillRect/>
          </a:stretch>
        </p:blipFill>
        <p:spPr>
          <a:xfrm>
            <a:off x="771022" y="345948"/>
            <a:ext cx="9195818" cy="6912865"/>
          </a:xfrm>
          <a:prstGeom prst="rect">
            <a:avLst/>
          </a:prstGeom>
          <a:noFill/>
        </p:spPr>
      </p:pic>
      <p:sp>
        <p:nvSpPr>
          <p:cNvPr id="3" name="Text Box3"/>
          <p:cNvSpPr txBox="1"/>
          <p:nvPr/>
        </p:nvSpPr>
        <p:spPr>
          <a:xfrm>
            <a:off x="1744867" y="1200971"/>
            <a:ext cx="7507915" cy="2277547"/>
          </a:xfrm>
          <a:prstGeom prst="rect">
            <a:avLst/>
          </a:prstGeom>
          <a:noFill/>
        </p:spPr>
        <p:txBody>
          <a:bodyPr wrap="square" lIns="0" tIns="0" rIns="0" rtlCol="0">
            <a:spAutoFit/>
          </a:bodyPr>
          <a:lstStyle/>
          <a:p>
            <a:pPr marR="857500" indent="763525" algn="l" rtl="0">
              <a:lnSpc>
                <a:spcPts val="3181"/>
              </a:lnSpc>
            </a:pPr>
            <a:r>
              <a:rPr lang="en-US" altLang="zh-CN" sz="2796" spc="0" dirty="0">
                <a:solidFill>
                  <a:srgbClr val="6C6F4C"/>
                </a:solidFill>
                <a:latin typeface="Arial"/>
                <a:ea typeface="Arial"/>
                <a:cs typeface="Arial"/>
              </a:rPr>
              <a:t>İ</a:t>
            </a:r>
            <a:r>
              <a:rPr lang="en-US" altLang="zh-CN" sz="2796" spc="-29" dirty="0">
                <a:solidFill>
                  <a:srgbClr val="6C6F4C"/>
                </a:solidFill>
                <a:latin typeface="Arial"/>
                <a:ea typeface="Arial"/>
                <a:cs typeface="Arial"/>
              </a:rPr>
              <a:t>LKYARDIM</a:t>
            </a:r>
            <a:r>
              <a:rPr lang="en-US" altLang="zh-CN" sz="2796" spc="-1532" dirty="0">
                <a:solidFill>
                  <a:srgbClr val="6C6F4C"/>
                </a:solidFill>
                <a:latin typeface="Arial"/>
                <a:ea typeface="Arial"/>
                <a:cs typeface="Arial"/>
              </a:rPr>
              <a:t> </a:t>
            </a:r>
            <a:r>
              <a:rPr lang="en-US" altLang="zh-CN" sz="2796" spc="0" dirty="0">
                <a:solidFill>
                  <a:srgbClr val="6C6F4C"/>
                </a:solidFill>
                <a:latin typeface="Arial"/>
                <a:ea typeface="Arial"/>
                <a:cs typeface="Arial"/>
              </a:rPr>
              <a:t>İLE</a:t>
            </a:r>
            <a:r>
              <a:rPr lang="en-US" altLang="zh-CN" sz="2796" spc="-1102" dirty="0">
                <a:solidFill>
                  <a:srgbClr val="6C6F4C"/>
                </a:solidFill>
                <a:latin typeface="Arial"/>
                <a:ea typeface="Arial"/>
                <a:cs typeface="Arial"/>
              </a:rPr>
              <a:t> </a:t>
            </a:r>
            <a:r>
              <a:rPr lang="en-US" altLang="zh-CN" sz="2796" spc="0" dirty="0">
                <a:solidFill>
                  <a:srgbClr val="6C6F4C"/>
                </a:solidFill>
                <a:latin typeface="Arial"/>
                <a:ea typeface="Arial"/>
                <a:cs typeface="Arial"/>
              </a:rPr>
              <a:t>İLG</a:t>
            </a:r>
            <a:r>
              <a:rPr lang="en-US" altLang="zh-CN" sz="2796" spc="-6" dirty="0">
                <a:solidFill>
                  <a:srgbClr val="6C6F4C"/>
                </a:solidFill>
                <a:latin typeface="Arial"/>
                <a:ea typeface="Arial"/>
                <a:cs typeface="Arial"/>
              </a:rPr>
              <a:t>İ</a:t>
            </a:r>
            <a:r>
              <a:rPr lang="en-US" altLang="zh-CN" sz="2796" spc="0" dirty="0">
                <a:solidFill>
                  <a:srgbClr val="6C6F4C"/>
                </a:solidFill>
                <a:latin typeface="Arial"/>
                <a:ea typeface="Arial"/>
                <a:cs typeface="Arial"/>
              </a:rPr>
              <a:t>Lİ</a:t>
            </a:r>
            <a:r>
              <a:rPr lang="en-US" altLang="zh-CN" sz="2796" dirty="0">
                <a:solidFill>
                  <a:srgbClr val="6C6F4C"/>
                </a:solidFill>
                <a:latin typeface="Arial"/>
                <a:ea typeface="Arial"/>
                <a:cs typeface="Arial"/>
              </a:rPr>
              <a:t> </a:t>
            </a:r>
            <a:r>
              <a:rPr lang="en-US" altLang="zh-CN" sz="2796" spc="-28" dirty="0">
                <a:solidFill>
                  <a:srgbClr val="6C6F4C"/>
                </a:solidFill>
                <a:latin typeface="Arial"/>
                <a:ea typeface="Arial"/>
                <a:cs typeface="Arial"/>
              </a:rPr>
              <a:t>KAVRAMLAR</a:t>
            </a:r>
            <a:r>
              <a:rPr lang="en-US" altLang="zh-CN" sz="2796" dirty="0">
                <a:solidFill>
                  <a:srgbClr val="6C6F4C"/>
                </a:solidFill>
                <a:latin typeface="Arial"/>
                <a:ea typeface="Arial"/>
                <a:cs typeface="Arial"/>
              </a:rPr>
              <a:t> </a:t>
            </a:r>
            <a:r>
              <a:rPr lang="en-US" altLang="zh-CN" sz="1800" b="1" spc="150" dirty="0" err="1" smtClean="0">
                <a:solidFill>
                  <a:srgbClr val="C00000"/>
                </a:solidFill>
                <a:latin typeface="Tahoma"/>
                <a:ea typeface="Tahoma"/>
                <a:cs typeface="Tahoma"/>
              </a:rPr>
              <a:t>İlkyard</a:t>
            </a:r>
            <a:r>
              <a:rPr lang="en-US" altLang="zh-CN" sz="1800" b="1" spc="90" dirty="0" err="1" smtClean="0">
                <a:solidFill>
                  <a:srgbClr val="C00000"/>
                </a:solidFill>
                <a:latin typeface="Tahoma"/>
                <a:ea typeface="Tahoma"/>
                <a:cs typeface="Tahoma"/>
              </a:rPr>
              <a:t>ım</a:t>
            </a:r>
            <a:r>
              <a:rPr lang="tr-TR" altLang="zh-CN" sz="1800" b="1" spc="90" dirty="0" smtClean="0">
                <a:solidFill>
                  <a:srgbClr val="C00000"/>
                </a:solidFill>
                <a:latin typeface="Tahoma"/>
                <a:ea typeface="Tahoma"/>
                <a:cs typeface="Tahoma"/>
              </a:rPr>
              <a:t> </a:t>
            </a:r>
            <a:r>
              <a:rPr lang="en-US" altLang="zh-CN" sz="1800" b="1" spc="-1075" dirty="0" smtClean="0">
                <a:solidFill>
                  <a:srgbClr val="C00000"/>
                </a:solidFill>
                <a:latin typeface="Tahoma"/>
                <a:ea typeface="Tahoma"/>
                <a:cs typeface="Tahoma"/>
              </a:rPr>
              <a:t> </a:t>
            </a:r>
            <a:r>
              <a:rPr lang="en-US" altLang="zh-CN" sz="1800" b="1" spc="145" dirty="0">
                <a:solidFill>
                  <a:srgbClr val="C00000"/>
                </a:solidFill>
                <a:latin typeface="Tahoma"/>
                <a:ea typeface="Tahoma"/>
                <a:cs typeface="Tahoma"/>
              </a:rPr>
              <a:t>Nedir?</a:t>
            </a:r>
            <a:endParaRPr lang="en-US" altLang="zh-CN" sz="1800" dirty="0">
              <a:latin typeface="Tahoma"/>
              <a:ea typeface="Tahoma"/>
              <a:cs typeface="Tahoma"/>
            </a:endParaRPr>
          </a:p>
          <a:p>
            <a:pPr marL="914401" algn="l" rtl="0">
              <a:lnSpc>
                <a:spcPts val="1807"/>
              </a:lnSpc>
              <a:spcBef>
                <a:spcPts val="362"/>
              </a:spcBef>
            </a:pPr>
            <a:r>
              <a:rPr lang="en-US" altLang="zh-CN" sz="1800" dirty="0">
                <a:solidFill>
                  <a:srgbClr val="000000"/>
                </a:solidFill>
                <a:latin typeface="Tahoma"/>
                <a:ea typeface="Tahoma"/>
                <a:cs typeface="Tahoma"/>
              </a:rPr>
              <a:t>Herhangi bir kaza veya yaşamı tehlikeye düşüren bir durumda,</a:t>
            </a:r>
            <a:endParaRPr lang="en-US" altLang="zh-CN" sz="1800" dirty="0">
              <a:latin typeface="Tahoma"/>
              <a:ea typeface="Tahoma"/>
              <a:cs typeface="Tahoma"/>
            </a:endParaRPr>
          </a:p>
          <a:p>
            <a:pPr marR="646" algn="just" rtl="0">
              <a:lnSpc>
                <a:spcPts val="2160"/>
              </a:lnSpc>
            </a:pPr>
            <a:r>
              <a:rPr lang="en-US" altLang="zh-CN" sz="1800" dirty="0">
                <a:solidFill>
                  <a:srgbClr val="000000"/>
                </a:solidFill>
                <a:latin typeface="Tahoma"/>
                <a:ea typeface="Tahoma"/>
                <a:cs typeface="Tahoma"/>
              </a:rPr>
              <a:t>sağlık görevlilerinin yardımı sağlanıncaya kadar, hayatın kurtarılması ya da durumun kötüye gitmesini önleyebilmek amacı ile olay yerinde, tıbbi araç gereç aranmaksızın, </a:t>
            </a:r>
            <a:r>
              <a:rPr lang="en-US" altLang="zh-CN" sz="1800" dirty="0" err="1" smtClean="0">
                <a:solidFill>
                  <a:srgbClr val="000000"/>
                </a:solidFill>
                <a:latin typeface="Tahoma"/>
                <a:ea typeface="Tahoma"/>
                <a:cs typeface="Tahoma"/>
              </a:rPr>
              <a:t>mevcut</a:t>
            </a:r>
            <a:r>
              <a:rPr lang="en-US" altLang="zh-CN" sz="1800" dirty="0" smtClean="0">
                <a:solidFill>
                  <a:srgbClr val="000000"/>
                </a:solidFill>
                <a:latin typeface="Tahoma"/>
                <a:ea typeface="Tahoma"/>
                <a:cs typeface="Tahoma"/>
              </a:rPr>
              <a:t> </a:t>
            </a:r>
            <a:r>
              <a:rPr lang="en-US" altLang="zh-CN" sz="1800" dirty="0" err="1" smtClean="0">
                <a:solidFill>
                  <a:srgbClr val="000000"/>
                </a:solidFill>
                <a:latin typeface="Tahoma"/>
                <a:ea typeface="Tahoma"/>
                <a:cs typeface="Tahoma"/>
              </a:rPr>
              <a:t>araç</a:t>
            </a:r>
            <a:r>
              <a:rPr lang="en-US" altLang="zh-CN" sz="1800" dirty="0" smtClean="0">
                <a:solidFill>
                  <a:srgbClr val="000000"/>
                </a:solidFill>
                <a:latin typeface="Tahoma"/>
                <a:ea typeface="Tahoma"/>
                <a:cs typeface="Tahoma"/>
              </a:rPr>
              <a:t> </a:t>
            </a:r>
            <a:r>
              <a:rPr lang="en-US" altLang="zh-CN" sz="1800" dirty="0">
                <a:solidFill>
                  <a:srgbClr val="000000"/>
                </a:solidFill>
                <a:latin typeface="Tahoma"/>
                <a:ea typeface="Tahoma"/>
                <a:cs typeface="Tahoma"/>
              </a:rPr>
              <a:t>ve gereçlerle yapılan ilaçsız uygulamalardır</a:t>
            </a:r>
            <a:endParaRPr lang="en-US" altLang="zh-CN" sz="1800" dirty="0">
              <a:latin typeface="Tahoma"/>
              <a:ea typeface="Tahoma"/>
              <a:cs typeface="Tahoma"/>
            </a:endParaRPr>
          </a:p>
        </p:txBody>
      </p:sp>
      <p:sp>
        <p:nvSpPr>
          <p:cNvPr id="4" name="Text Box4"/>
          <p:cNvSpPr txBox="1"/>
          <p:nvPr/>
        </p:nvSpPr>
        <p:spPr>
          <a:xfrm>
            <a:off x="7275527" y="6541928"/>
            <a:ext cx="1948074" cy="225703"/>
          </a:xfrm>
          <a:prstGeom prst="rect">
            <a:avLst/>
          </a:prstGeom>
          <a:noFill/>
        </p:spPr>
        <p:txBody>
          <a:bodyPr wrap="square" lIns="0" tIns="0" rIns="0" rtlCol="0">
            <a:spAutoFit/>
          </a:bodyPr>
          <a:lstStyle/>
          <a:p>
            <a:pPr algn="l" rtl="0">
              <a:lnSpc>
                <a:spcPts val="1358"/>
              </a:lnSpc>
            </a:pPr>
            <a:r>
              <a:rPr lang="tr-TR" altLang="zh-CN" sz="1200" b="1" spc="-6" dirty="0" smtClean="0">
                <a:latin typeface="Arial"/>
                <a:ea typeface="Arial"/>
                <a:cs typeface="Arial"/>
              </a:rPr>
              <a:t>Doruk sürücü kursu</a:t>
            </a:r>
            <a:endParaRPr lang="en-US" altLang="zh-CN" sz="1200" b="1" dirty="0">
              <a:latin typeface="Arial"/>
              <a:ea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age62"/>
          <p:cNvPicPr>
            <a:picLocks noChangeAspect="1"/>
          </p:cNvPicPr>
          <p:nvPr/>
        </p:nvPicPr>
        <p:blipFill>
          <a:blip r:embed="rId2"/>
          <a:stretch>
            <a:fillRect/>
          </a:stretch>
        </p:blipFill>
        <p:spPr>
          <a:xfrm>
            <a:off x="771022" y="345948"/>
            <a:ext cx="9195818" cy="6912865"/>
          </a:xfrm>
          <a:prstGeom prst="rect">
            <a:avLst/>
          </a:prstGeom>
          <a:noFill/>
        </p:spPr>
      </p:pic>
      <p:sp>
        <p:nvSpPr>
          <p:cNvPr id="63" name="Text Box63"/>
          <p:cNvSpPr txBox="1"/>
          <p:nvPr/>
        </p:nvSpPr>
        <p:spPr>
          <a:xfrm>
            <a:off x="1622947" y="1459536"/>
            <a:ext cx="6985107" cy="1906526"/>
          </a:xfrm>
          <a:prstGeom prst="rect">
            <a:avLst/>
          </a:prstGeom>
          <a:noFill/>
        </p:spPr>
        <p:txBody>
          <a:bodyPr wrap="square" lIns="0" tIns="0" rIns="0" rtlCol="0">
            <a:spAutoFit/>
          </a:bodyPr>
          <a:lstStyle/>
          <a:p>
            <a:pPr algn="just" rtl="0">
              <a:lnSpc>
                <a:spcPts val="2124"/>
              </a:lnSpc>
            </a:pPr>
            <a:r>
              <a:rPr lang="en-US" altLang="zh-CN" sz="1800" b="1" spc="2" dirty="0">
                <a:solidFill>
                  <a:srgbClr val="FEA022"/>
                </a:solidFill>
                <a:latin typeface="Arial"/>
                <a:ea typeface="Arial"/>
                <a:cs typeface="Arial"/>
              </a:rPr>
              <a:t>Sinir</a:t>
            </a:r>
            <a:r>
              <a:rPr lang="en-US" altLang="zh-CN" sz="1800" b="1" spc="434" dirty="0">
                <a:solidFill>
                  <a:srgbClr val="FEA022"/>
                </a:solidFill>
                <a:latin typeface="Arial"/>
                <a:ea typeface="Arial"/>
                <a:cs typeface="Arial"/>
              </a:rPr>
              <a:t> </a:t>
            </a:r>
            <a:r>
              <a:rPr lang="en-US" altLang="zh-CN" sz="1800" b="1" spc="-2" dirty="0">
                <a:solidFill>
                  <a:srgbClr val="FEA022"/>
                </a:solidFill>
                <a:latin typeface="Arial"/>
                <a:ea typeface="Arial"/>
                <a:cs typeface="Arial"/>
              </a:rPr>
              <a:t>sistemi</a:t>
            </a:r>
            <a:r>
              <a:rPr lang="en-US" altLang="zh-CN" sz="1800" spc="0" dirty="0">
                <a:solidFill>
                  <a:srgbClr val="000000"/>
                </a:solidFill>
                <a:latin typeface="Arial"/>
                <a:ea typeface="Arial"/>
                <a:cs typeface="Arial"/>
              </a:rPr>
              <a:t>:</a:t>
            </a:r>
            <a:r>
              <a:rPr lang="en-US" altLang="zh-CN" sz="1800" spc="634" dirty="0">
                <a:solidFill>
                  <a:srgbClr val="000000"/>
                </a:solidFill>
                <a:latin typeface="Arial"/>
                <a:ea typeface="Arial"/>
                <a:cs typeface="Arial"/>
              </a:rPr>
              <a:t> </a:t>
            </a:r>
            <a:r>
              <a:rPr lang="en-US" altLang="zh-CN" sz="1800" spc="-2" dirty="0">
                <a:solidFill>
                  <a:srgbClr val="000000"/>
                </a:solidFill>
                <a:latin typeface="Arial"/>
                <a:ea typeface="Arial"/>
                <a:cs typeface="Arial"/>
              </a:rPr>
              <a:t>Bilinç,</a:t>
            </a:r>
            <a:r>
              <a:rPr lang="en-US" altLang="zh-CN" sz="1800" spc="641" dirty="0">
                <a:solidFill>
                  <a:srgbClr val="000000"/>
                </a:solidFill>
                <a:latin typeface="Arial"/>
                <a:ea typeface="Arial"/>
                <a:cs typeface="Arial"/>
              </a:rPr>
              <a:t> </a:t>
            </a:r>
            <a:r>
              <a:rPr lang="en-US" altLang="zh-CN" sz="1800" spc="-1" dirty="0">
                <a:solidFill>
                  <a:srgbClr val="000000"/>
                </a:solidFill>
                <a:latin typeface="Arial"/>
                <a:ea typeface="Arial"/>
                <a:cs typeface="Arial"/>
              </a:rPr>
              <a:t>anlama,</a:t>
            </a:r>
            <a:r>
              <a:rPr lang="en-US" altLang="zh-CN" sz="1800" spc="640" dirty="0">
                <a:solidFill>
                  <a:srgbClr val="000000"/>
                </a:solidFill>
                <a:latin typeface="Arial"/>
                <a:ea typeface="Arial"/>
                <a:cs typeface="Arial"/>
              </a:rPr>
              <a:t> </a:t>
            </a:r>
            <a:r>
              <a:rPr lang="en-US" altLang="zh-CN" sz="1800" spc="-7" dirty="0">
                <a:solidFill>
                  <a:srgbClr val="000000"/>
                </a:solidFill>
                <a:latin typeface="Arial"/>
                <a:ea typeface="Arial"/>
                <a:cs typeface="Arial"/>
              </a:rPr>
              <a:t>dü</a:t>
            </a:r>
            <a:r>
              <a:rPr lang="en-US" altLang="zh-CN" sz="1800" spc="0" dirty="0">
                <a:solidFill>
                  <a:srgbClr val="000000"/>
                </a:solidFill>
                <a:latin typeface="Arial"/>
                <a:ea typeface="Arial"/>
                <a:cs typeface="Arial"/>
              </a:rPr>
              <a:t>ş</a:t>
            </a:r>
            <a:r>
              <a:rPr lang="en-US" altLang="zh-CN" sz="1800" spc="-3" dirty="0">
                <a:solidFill>
                  <a:srgbClr val="000000"/>
                </a:solidFill>
                <a:latin typeface="Arial"/>
                <a:ea typeface="Arial"/>
                <a:cs typeface="Arial"/>
              </a:rPr>
              <a:t>ünme,</a:t>
            </a:r>
            <a:r>
              <a:rPr lang="en-US" altLang="zh-CN" sz="1800" spc="644" dirty="0">
                <a:solidFill>
                  <a:srgbClr val="000000"/>
                </a:solidFill>
                <a:latin typeface="Arial"/>
                <a:ea typeface="Arial"/>
                <a:cs typeface="Arial"/>
              </a:rPr>
              <a:t> </a:t>
            </a:r>
            <a:r>
              <a:rPr lang="en-US" altLang="zh-CN" sz="1800" spc="-3" dirty="0">
                <a:solidFill>
                  <a:srgbClr val="000000"/>
                </a:solidFill>
                <a:latin typeface="Arial"/>
                <a:ea typeface="Arial"/>
                <a:cs typeface="Arial"/>
              </a:rPr>
              <a:t>alg</a:t>
            </a:r>
            <a:r>
              <a:rPr lang="en-US" altLang="zh-CN" sz="1800" spc="0" dirty="0">
                <a:solidFill>
                  <a:srgbClr val="000000"/>
                </a:solidFill>
                <a:latin typeface="Arial"/>
                <a:ea typeface="Arial"/>
                <a:cs typeface="Arial"/>
              </a:rPr>
              <a:t>ılama,</a:t>
            </a:r>
            <a:r>
              <a:rPr lang="en-US" altLang="zh-CN" sz="1800" spc="642" dirty="0">
                <a:solidFill>
                  <a:srgbClr val="000000"/>
                </a:solidFill>
                <a:latin typeface="Arial"/>
                <a:ea typeface="Arial"/>
                <a:cs typeface="Arial"/>
              </a:rPr>
              <a:t> </a:t>
            </a:r>
            <a:r>
              <a:rPr lang="en-US" altLang="zh-CN" sz="1800" spc="-1" dirty="0">
                <a:solidFill>
                  <a:srgbClr val="000000"/>
                </a:solidFill>
                <a:latin typeface="Arial"/>
                <a:ea typeface="Arial"/>
                <a:cs typeface="Arial"/>
              </a:rPr>
              <a:t>hareketlerinin</a:t>
            </a:r>
            <a:r>
              <a:rPr lang="en-US" altLang="zh-CN" sz="1800" dirty="0">
                <a:solidFill>
                  <a:srgbClr val="000000"/>
                </a:solidFill>
                <a:latin typeface="Arial"/>
                <a:ea typeface="Arial"/>
                <a:cs typeface="Arial"/>
              </a:rPr>
              <a:t> </a:t>
            </a:r>
            <a:r>
              <a:rPr lang="en-US" altLang="zh-CN" sz="1800" spc="-2" dirty="0">
                <a:solidFill>
                  <a:srgbClr val="000000"/>
                </a:solidFill>
                <a:latin typeface="Arial"/>
                <a:ea typeface="Arial"/>
                <a:cs typeface="Arial"/>
              </a:rPr>
              <a:t>uyumu,</a:t>
            </a:r>
            <a:r>
              <a:rPr lang="en-US" altLang="zh-CN" sz="1800" spc="485" dirty="0">
                <a:solidFill>
                  <a:srgbClr val="000000"/>
                </a:solidFill>
                <a:latin typeface="Arial"/>
                <a:ea typeface="Arial"/>
                <a:cs typeface="Arial"/>
              </a:rPr>
              <a:t> </a:t>
            </a:r>
            <a:r>
              <a:rPr lang="en-US" altLang="zh-CN" sz="1800" spc="0" dirty="0">
                <a:solidFill>
                  <a:srgbClr val="000000"/>
                </a:solidFill>
                <a:latin typeface="Arial"/>
                <a:ea typeface="Arial"/>
                <a:cs typeface="Arial"/>
              </a:rPr>
              <a:t>dengesi</a:t>
            </a:r>
            <a:r>
              <a:rPr lang="en-US" altLang="zh-CN" sz="1800" spc="581" dirty="0">
                <a:solidFill>
                  <a:srgbClr val="000000"/>
                </a:solidFill>
                <a:latin typeface="Arial"/>
                <a:ea typeface="Arial"/>
                <a:cs typeface="Arial"/>
              </a:rPr>
              <a:t> </a:t>
            </a:r>
            <a:r>
              <a:rPr lang="en-US" altLang="zh-CN" sz="1800" spc="0" dirty="0">
                <a:solidFill>
                  <a:srgbClr val="000000"/>
                </a:solidFill>
                <a:latin typeface="Arial"/>
                <a:ea typeface="Arial"/>
                <a:cs typeface="Arial"/>
              </a:rPr>
              <a:t>ve</a:t>
            </a:r>
            <a:r>
              <a:rPr lang="en-US" altLang="zh-CN" sz="1800" spc="-22" dirty="0">
                <a:solidFill>
                  <a:srgbClr val="000000"/>
                </a:solidFill>
                <a:latin typeface="Arial"/>
                <a:ea typeface="Arial"/>
                <a:cs typeface="Arial"/>
              </a:rPr>
              <a:t> </a:t>
            </a:r>
            <a:r>
              <a:rPr lang="en-US" altLang="zh-CN" sz="1800" spc="-3" dirty="0">
                <a:solidFill>
                  <a:srgbClr val="000000"/>
                </a:solidFill>
                <a:latin typeface="Arial"/>
                <a:ea typeface="Arial"/>
                <a:cs typeface="Arial"/>
              </a:rPr>
              <a:t>solunum</a:t>
            </a:r>
            <a:r>
              <a:rPr lang="en-US" altLang="zh-CN" sz="1800" spc="-505" dirty="0">
                <a:solidFill>
                  <a:srgbClr val="000000"/>
                </a:solidFill>
                <a:latin typeface="Arial"/>
                <a:ea typeface="Arial"/>
                <a:cs typeface="Arial"/>
              </a:rPr>
              <a:t> </a:t>
            </a:r>
            <a:r>
              <a:rPr lang="en-US" altLang="zh-CN" sz="1800" spc="-2" dirty="0">
                <a:solidFill>
                  <a:srgbClr val="000000"/>
                </a:solidFill>
                <a:latin typeface="Arial"/>
                <a:ea typeface="Arial"/>
                <a:cs typeface="Arial"/>
              </a:rPr>
              <a:t>ile</a:t>
            </a:r>
            <a:r>
              <a:rPr lang="en-US" altLang="zh-CN" sz="1800" spc="-23" dirty="0">
                <a:solidFill>
                  <a:srgbClr val="000000"/>
                </a:solidFill>
                <a:latin typeface="Arial"/>
                <a:ea typeface="Arial"/>
                <a:cs typeface="Arial"/>
              </a:rPr>
              <a:t> </a:t>
            </a:r>
            <a:r>
              <a:rPr lang="en-US" altLang="zh-CN" sz="1800" spc="-6" dirty="0">
                <a:solidFill>
                  <a:srgbClr val="000000"/>
                </a:solidFill>
                <a:latin typeface="Arial"/>
                <a:ea typeface="Arial"/>
                <a:cs typeface="Arial"/>
              </a:rPr>
              <a:t>dola</a:t>
            </a:r>
            <a:r>
              <a:rPr lang="en-US" altLang="zh-CN" sz="1800" spc="0" dirty="0">
                <a:solidFill>
                  <a:srgbClr val="000000"/>
                </a:solidFill>
                <a:latin typeface="Arial"/>
                <a:ea typeface="Arial"/>
                <a:cs typeface="Arial"/>
              </a:rPr>
              <a:t>şım</a:t>
            </a:r>
            <a:r>
              <a:rPr lang="en-US" altLang="zh-CN" sz="1800" spc="5" dirty="0">
                <a:solidFill>
                  <a:srgbClr val="000000"/>
                </a:solidFill>
                <a:latin typeface="Arial"/>
                <a:ea typeface="Arial"/>
                <a:cs typeface="Arial"/>
              </a:rPr>
              <a:t>ı</a:t>
            </a:r>
            <a:r>
              <a:rPr lang="en-US" altLang="zh-CN" sz="1800" spc="483" dirty="0">
                <a:solidFill>
                  <a:srgbClr val="000000"/>
                </a:solidFill>
                <a:latin typeface="Arial"/>
                <a:ea typeface="Arial"/>
                <a:cs typeface="Arial"/>
              </a:rPr>
              <a:t> </a:t>
            </a:r>
            <a:r>
              <a:rPr lang="en-US" altLang="zh-CN" sz="1800" spc="-5" dirty="0">
                <a:solidFill>
                  <a:srgbClr val="000000"/>
                </a:solidFill>
                <a:latin typeface="Arial"/>
                <a:ea typeface="Arial"/>
                <a:cs typeface="Arial"/>
              </a:rPr>
              <a:t>sa</a:t>
            </a:r>
            <a:r>
              <a:rPr lang="en-US" altLang="zh-CN" sz="1800" spc="-9" dirty="0">
                <a:solidFill>
                  <a:srgbClr val="000000"/>
                </a:solidFill>
                <a:latin typeface="Arial"/>
                <a:ea typeface="Arial"/>
                <a:cs typeface="Arial"/>
              </a:rPr>
              <a:t>ğ</a:t>
            </a:r>
            <a:r>
              <a:rPr lang="en-US" altLang="zh-CN" sz="1800" spc="-26" dirty="0">
                <a:solidFill>
                  <a:srgbClr val="000000"/>
                </a:solidFill>
                <a:latin typeface="Arial"/>
                <a:ea typeface="Arial"/>
                <a:cs typeface="Arial"/>
              </a:rPr>
              <a:t>lar.</a:t>
            </a:r>
            <a:r>
              <a:rPr lang="en-US" altLang="zh-CN" sz="1800" spc="487" dirty="0">
                <a:solidFill>
                  <a:srgbClr val="000000"/>
                </a:solidFill>
                <a:latin typeface="Arial"/>
                <a:ea typeface="Arial"/>
                <a:cs typeface="Arial"/>
              </a:rPr>
              <a:t> </a:t>
            </a:r>
            <a:r>
              <a:rPr lang="en-US" altLang="zh-CN" sz="1800" spc="-3" dirty="0">
                <a:solidFill>
                  <a:srgbClr val="000000"/>
                </a:solidFill>
                <a:latin typeface="Arial"/>
                <a:ea typeface="Arial"/>
                <a:cs typeface="Arial"/>
              </a:rPr>
              <a:t>Sinir</a:t>
            </a:r>
            <a:r>
              <a:rPr lang="en-US" altLang="zh-CN" sz="1800" spc="388" dirty="0">
                <a:solidFill>
                  <a:srgbClr val="000000"/>
                </a:solidFill>
                <a:latin typeface="Arial"/>
                <a:ea typeface="Arial"/>
                <a:cs typeface="Arial"/>
              </a:rPr>
              <a:t> </a:t>
            </a:r>
            <a:r>
              <a:rPr lang="en-US" altLang="zh-CN" sz="1800" spc="1" dirty="0">
                <a:solidFill>
                  <a:srgbClr val="000000"/>
                </a:solidFill>
                <a:latin typeface="Arial"/>
                <a:ea typeface="Arial"/>
                <a:cs typeface="Arial"/>
              </a:rPr>
              <a:t>sistemi</a:t>
            </a:r>
            <a:r>
              <a:rPr lang="en-US" altLang="zh-CN" sz="1800" spc="581" dirty="0">
                <a:solidFill>
                  <a:srgbClr val="000000"/>
                </a:solidFill>
                <a:latin typeface="Arial"/>
                <a:ea typeface="Arial"/>
                <a:cs typeface="Arial"/>
              </a:rPr>
              <a:t> </a:t>
            </a:r>
            <a:r>
              <a:rPr lang="en-US" altLang="zh-CN" sz="1800" spc="0" dirty="0">
                <a:solidFill>
                  <a:srgbClr val="000000"/>
                </a:solidFill>
                <a:latin typeface="Arial"/>
                <a:ea typeface="Arial"/>
                <a:cs typeface="Arial"/>
              </a:rPr>
              <a:t>şu</a:t>
            </a:r>
            <a:r>
              <a:rPr lang="en-US" altLang="zh-CN" sz="1800" dirty="0">
                <a:solidFill>
                  <a:srgbClr val="000000"/>
                </a:solidFill>
                <a:latin typeface="Arial"/>
                <a:ea typeface="Arial"/>
                <a:cs typeface="Arial"/>
              </a:rPr>
              <a:t> </a:t>
            </a:r>
            <a:r>
              <a:rPr lang="en-US" altLang="zh-CN" sz="1800" spc="-13" dirty="0">
                <a:solidFill>
                  <a:srgbClr val="000000"/>
                </a:solidFill>
                <a:latin typeface="Arial"/>
                <a:ea typeface="Arial"/>
                <a:cs typeface="Arial"/>
              </a:rPr>
              <a:t>yap</a:t>
            </a:r>
            <a:r>
              <a:rPr lang="en-US" altLang="zh-CN" sz="1800" spc="-4" dirty="0">
                <a:solidFill>
                  <a:srgbClr val="000000"/>
                </a:solidFill>
                <a:latin typeface="Arial"/>
                <a:ea typeface="Arial"/>
                <a:cs typeface="Arial"/>
              </a:rPr>
              <a:t>ılardan</a:t>
            </a:r>
            <a:r>
              <a:rPr lang="en-US" altLang="zh-CN" sz="1800" spc="-439" dirty="0">
                <a:solidFill>
                  <a:srgbClr val="000000"/>
                </a:solidFill>
                <a:latin typeface="Arial"/>
                <a:ea typeface="Arial"/>
                <a:cs typeface="Arial"/>
              </a:rPr>
              <a:t> </a:t>
            </a:r>
            <a:r>
              <a:rPr lang="en-US" altLang="zh-CN" sz="1800" spc="-6" dirty="0">
                <a:solidFill>
                  <a:srgbClr val="000000"/>
                </a:solidFill>
                <a:latin typeface="Arial"/>
                <a:ea typeface="Arial"/>
                <a:cs typeface="Arial"/>
              </a:rPr>
              <a:t>olu</a:t>
            </a:r>
            <a:r>
              <a:rPr lang="en-US" altLang="zh-CN" sz="1800" spc="0" dirty="0">
                <a:solidFill>
                  <a:srgbClr val="000000"/>
                </a:solidFill>
                <a:latin typeface="Arial"/>
                <a:ea typeface="Arial"/>
                <a:cs typeface="Arial"/>
              </a:rPr>
              <a:t>şur:</a:t>
            </a:r>
            <a:endParaRPr lang="en-US" altLang="zh-CN" sz="1800" dirty="0">
              <a:latin typeface="Arial"/>
              <a:ea typeface="Arial"/>
              <a:cs typeface="Arial"/>
            </a:endParaRPr>
          </a:p>
          <a:p>
            <a:pPr algn="l" rtl="0">
              <a:lnSpc>
                <a:spcPts val="2038"/>
              </a:lnSpc>
              <a:spcBef>
                <a:spcPts val="122"/>
              </a:spcBef>
            </a:pPr>
            <a:r>
              <a:rPr lang="en-US" altLang="zh-CN" sz="1800" spc="0" dirty="0">
                <a:solidFill>
                  <a:srgbClr val="000000"/>
                </a:solidFill>
                <a:latin typeface="Arial"/>
                <a:ea typeface="Arial"/>
                <a:cs typeface="Arial"/>
              </a:rPr>
              <a:t></a:t>
            </a:r>
            <a:r>
              <a:rPr lang="en-US" altLang="zh-CN" sz="1800" spc="-852" dirty="0">
                <a:solidFill>
                  <a:srgbClr val="000000"/>
                </a:solidFill>
                <a:latin typeface="Arial"/>
                <a:ea typeface="Arial"/>
                <a:cs typeface="Arial"/>
              </a:rPr>
              <a:t> </a:t>
            </a:r>
            <a:r>
              <a:rPr lang="en-US" altLang="zh-CN" sz="1800" spc="-7" dirty="0">
                <a:solidFill>
                  <a:srgbClr val="000000"/>
                </a:solidFill>
                <a:latin typeface="Arial"/>
                <a:ea typeface="Arial"/>
                <a:cs typeface="Arial"/>
              </a:rPr>
              <a:t>Beyin</a:t>
            </a:r>
            <a:endParaRPr lang="en-US" altLang="zh-CN" sz="1800" dirty="0">
              <a:latin typeface="Arial"/>
              <a:ea typeface="Arial"/>
              <a:cs typeface="Arial"/>
            </a:endParaRPr>
          </a:p>
          <a:p>
            <a:pPr algn="l" rtl="0">
              <a:lnSpc>
                <a:spcPts val="2038"/>
              </a:lnSpc>
              <a:spcBef>
                <a:spcPts val="122"/>
              </a:spcBef>
            </a:pPr>
            <a:r>
              <a:rPr lang="en-US" altLang="zh-CN" sz="1800" spc="0" dirty="0">
                <a:solidFill>
                  <a:srgbClr val="000000"/>
                </a:solidFill>
                <a:latin typeface="Arial"/>
                <a:ea typeface="Arial"/>
                <a:cs typeface="Arial"/>
              </a:rPr>
              <a:t></a:t>
            </a:r>
            <a:r>
              <a:rPr lang="en-US" altLang="zh-CN" sz="1800" spc="-852" dirty="0">
                <a:solidFill>
                  <a:srgbClr val="000000"/>
                </a:solidFill>
                <a:latin typeface="Arial"/>
                <a:ea typeface="Arial"/>
                <a:cs typeface="Arial"/>
              </a:rPr>
              <a:t> </a:t>
            </a:r>
            <a:r>
              <a:rPr lang="en-US" altLang="zh-CN" sz="1800" spc="-5" dirty="0">
                <a:solidFill>
                  <a:srgbClr val="000000"/>
                </a:solidFill>
                <a:latin typeface="Arial"/>
                <a:ea typeface="Arial"/>
                <a:cs typeface="Arial"/>
              </a:rPr>
              <a:t>Beyincik</a:t>
            </a:r>
            <a:endParaRPr lang="en-US" altLang="zh-CN" sz="1800" dirty="0">
              <a:latin typeface="Arial"/>
              <a:ea typeface="Arial"/>
              <a:cs typeface="Arial"/>
            </a:endParaRPr>
          </a:p>
          <a:p>
            <a:pPr algn="l" rtl="0">
              <a:lnSpc>
                <a:spcPts val="2038"/>
              </a:lnSpc>
              <a:spcBef>
                <a:spcPts val="122"/>
              </a:spcBef>
            </a:pPr>
            <a:r>
              <a:rPr lang="en-US" altLang="zh-CN" sz="1800" spc="0" dirty="0">
                <a:solidFill>
                  <a:srgbClr val="000000"/>
                </a:solidFill>
                <a:latin typeface="Arial"/>
                <a:ea typeface="Arial"/>
                <a:cs typeface="Arial"/>
              </a:rPr>
              <a:t></a:t>
            </a:r>
            <a:r>
              <a:rPr lang="en-US" altLang="zh-CN" sz="1800" spc="-852" dirty="0">
                <a:solidFill>
                  <a:srgbClr val="000000"/>
                </a:solidFill>
                <a:latin typeface="Arial"/>
                <a:ea typeface="Arial"/>
                <a:cs typeface="Arial"/>
              </a:rPr>
              <a:t> </a:t>
            </a:r>
            <a:r>
              <a:rPr lang="en-US" altLang="zh-CN" sz="1800" spc="-1" dirty="0">
                <a:solidFill>
                  <a:srgbClr val="000000"/>
                </a:solidFill>
                <a:latin typeface="Arial"/>
                <a:ea typeface="Arial"/>
                <a:cs typeface="Arial"/>
              </a:rPr>
              <a:t>Omurilik</a:t>
            </a:r>
            <a:endParaRPr lang="en-US" altLang="zh-CN" sz="1800" dirty="0">
              <a:latin typeface="Arial"/>
              <a:ea typeface="Arial"/>
              <a:cs typeface="Arial"/>
            </a:endParaRPr>
          </a:p>
          <a:p>
            <a:pPr algn="l" rtl="0">
              <a:lnSpc>
                <a:spcPts val="2038"/>
              </a:lnSpc>
              <a:spcBef>
                <a:spcPts val="122"/>
              </a:spcBef>
            </a:pPr>
            <a:r>
              <a:rPr lang="en-US" altLang="zh-CN" sz="1800" spc="0" dirty="0">
                <a:solidFill>
                  <a:srgbClr val="000000"/>
                </a:solidFill>
                <a:latin typeface="Arial"/>
                <a:ea typeface="Arial"/>
                <a:cs typeface="Arial"/>
              </a:rPr>
              <a:t></a:t>
            </a:r>
            <a:r>
              <a:rPr lang="en-US" altLang="zh-CN" sz="1800" spc="-852" dirty="0">
                <a:solidFill>
                  <a:srgbClr val="000000"/>
                </a:solidFill>
                <a:latin typeface="Arial"/>
                <a:ea typeface="Arial"/>
                <a:cs typeface="Arial"/>
              </a:rPr>
              <a:t> </a:t>
            </a:r>
            <a:r>
              <a:rPr lang="en-US" altLang="zh-CN" sz="1800" spc="-1" dirty="0">
                <a:solidFill>
                  <a:srgbClr val="000000"/>
                </a:solidFill>
                <a:latin typeface="Arial"/>
                <a:ea typeface="Arial"/>
                <a:cs typeface="Arial"/>
              </a:rPr>
              <a:t>Omurilik</a:t>
            </a:r>
            <a:r>
              <a:rPr lang="en-US" altLang="zh-CN" sz="1800" spc="-387" dirty="0">
                <a:solidFill>
                  <a:srgbClr val="000000"/>
                </a:solidFill>
                <a:latin typeface="Arial"/>
                <a:ea typeface="Arial"/>
                <a:cs typeface="Arial"/>
              </a:rPr>
              <a:t> </a:t>
            </a:r>
            <a:r>
              <a:rPr lang="en-US" altLang="zh-CN" sz="1800" spc="-5" dirty="0">
                <a:solidFill>
                  <a:srgbClr val="000000"/>
                </a:solidFill>
                <a:latin typeface="Arial"/>
                <a:ea typeface="Arial"/>
                <a:cs typeface="Arial"/>
              </a:rPr>
              <a:t>so</a:t>
            </a:r>
            <a:r>
              <a:rPr lang="en-US" altLang="zh-CN" sz="1800" spc="-9" dirty="0">
                <a:solidFill>
                  <a:srgbClr val="000000"/>
                </a:solidFill>
                <a:latin typeface="Arial"/>
                <a:ea typeface="Arial"/>
                <a:cs typeface="Arial"/>
              </a:rPr>
              <a:t>ğ</a:t>
            </a:r>
            <a:r>
              <a:rPr lang="en-US" altLang="zh-CN" sz="1800" spc="-7" dirty="0">
                <a:solidFill>
                  <a:srgbClr val="000000"/>
                </a:solidFill>
                <a:latin typeface="Arial"/>
                <a:ea typeface="Arial"/>
                <a:cs typeface="Arial"/>
              </a:rPr>
              <a:t>an</a:t>
            </a:r>
            <a:r>
              <a:rPr lang="en-US" altLang="zh-CN" sz="1800" spc="0" dirty="0">
                <a:solidFill>
                  <a:srgbClr val="000000"/>
                </a:solidFill>
                <a:latin typeface="Arial"/>
                <a:ea typeface="Arial"/>
                <a:cs typeface="Arial"/>
              </a:rPr>
              <a:t>ı</a:t>
            </a:r>
            <a:endParaRPr lang="en-US" altLang="zh-CN" sz="1800" dirty="0">
              <a:latin typeface="Arial"/>
              <a:ea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Image65"/>
          <p:cNvPicPr>
            <a:picLocks noChangeAspect="1"/>
          </p:cNvPicPr>
          <p:nvPr/>
        </p:nvPicPr>
        <p:blipFill>
          <a:blip r:embed="rId2"/>
          <a:stretch>
            <a:fillRect/>
          </a:stretch>
        </p:blipFill>
        <p:spPr>
          <a:xfrm>
            <a:off x="771022" y="345948"/>
            <a:ext cx="9195818" cy="6912865"/>
          </a:xfrm>
          <a:prstGeom prst="rect">
            <a:avLst/>
          </a:prstGeom>
          <a:noFill/>
        </p:spPr>
      </p:pic>
      <p:sp>
        <p:nvSpPr>
          <p:cNvPr id="66" name="Text Box66"/>
          <p:cNvSpPr txBox="1"/>
          <p:nvPr/>
        </p:nvSpPr>
        <p:spPr>
          <a:xfrm>
            <a:off x="1405014" y="1313232"/>
            <a:ext cx="7632200" cy="1418337"/>
          </a:xfrm>
          <a:prstGeom prst="rect">
            <a:avLst/>
          </a:prstGeom>
          <a:noFill/>
        </p:spPr>
        <p:txBody>
          <a:bodyPr wrap="square" lIns="0" tIns="0" rIns="0" rtlCol="0">
            <a:spAutoFit/>
          </a:bodyPr>
          <a:lstStyle/>
          <a:p>
            <a:pPr marL="1" algn="l" rtl="0">
              <a:lnSpc>
                <a:spcPts val="2106"/>
              </a:lnSpc>
            </a:pPr>
            <a:r>
              <a:rPr lang="en-US" altLang="zh-CN" sz="1800" b="1" spc="1" dirty="0">
                <a:solidFill>
                  <a:srgbClr val="FEA022"/>
                </a:solidFill>
                <a:latin typeface="Arial"/>
                <a:ea typeface="Arial"/>
                <a:cs typeface="Arial"/>
              </a:rPr>
              <a:t>Solunum</a:t>
            </a:r>
            <a:r>
              <a:rPr lang="en-US" altLang="zh-CN" sz="1800" b="1" spc="-597" dirty="0">
                <a:solidFill>
                  <a:srgbClr val="FEA022"/>
                </a:solidFill>
                <a:latin typeface="Arial"/>
                <a:ea typeface="Arial"/>
                <a:cs typeface="Arial"/>
              </a:rPr>
              <a:t> </a:t>
            </a:r>
            <a:r>
              <a:rPr lang="en-US" altLang="zh-CN" sz="1800" b="1" spc="-4" dirty="0">
                <a:solidFill>
                  <a:srgbClr val="FEA022"/>
                </a:solidFill>
                <a:latin typeface="Arial"/>
                <a:ea typeface="Arial"/>
                <a:cs typeface="Arial"/>
              </a:rPr>
              <a:t>sistemi</a:t>
            </a:r>
            <a:r>
              <a:rPr lang="en-US" altLang="zh-CN" sz="1800" dirty="0">
                <a:solidFill>
                  <a:srgbClr val="000000"/>
                </a:solidFill>
                <a:latin typeface="Arial"/>
                <a:ea typeface="Arial"/>
                <a:cs typeface="Arial"/>
              </a:rPr>
              <a:t>: Vücuda gerekli olan gaz alışverişi görevini yaparak hücre ve</a:t>
            </a:r>
            <a:endParaRPr lang="en-US" altLang="zh-CN" sz="1800" dirty="0">
              <a:latin typeface="Arial"/>
              <a:ea typeface="Arial"/>
              <a:cs typeface="Arial"/>
            </a:endParaRPr>
          </a:p>
          <a:p>
            <a:pPr marR="102066" indent="1" algn="l" rtl="0">
              <a:lnSpc>
                <a:spcPts val="2160"/>
              </a:lnSpc>
            </a:pPr>
            <a:r>
              <a:rPr lang="en-US" altLang="zh-CN" sz="1800" dirty="0">
                <a:solidFill>
                  <a:srgbClr val="000000"/>
                </a:solidFill>
                <a:latin typeface="Arial"/>
                <a:ea typeface="Arial"/>
                <a:cs typeface="Arial"/>
              </a:rPr>
              <a:t>dokuların oksijenlenmesini sağlar. Solunum sistemi şu organlardan oluşur:  Solunum yolları</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Akciğerler</a:t>
            </a:r>
            <a:endParaRPr lang="en-US" altLang="zh-CN" sz="1800" dirty="0">
              <a:latin typeface="Arial"/>
              <a:ea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68"/>
          <p:cNvPicPr>
            <a:picLocks noChangeAspect="1"/>
          </p:cNvPicPr>
          <p:nvPr/>
        </p:nvPicPr>
        <p:blipFill>
          <a:blip r:embed="rId2"/>
          <a:stretch>
            <a:fillRect/>
          </a:stretch>
        </p:blipFill>
        <p:spPr>
          <a:xfrm>
            <a:off x="771022" y="345948"/>
            <a:ext cx="9195818" cy="6912865"/>
          </a:xfrm>
          <a:prstGeom prst="rect">
            <a:avLst/>
          </a:prstGeom>
          <a:noFill/>
        </p:spPr>
      </p:pic>
      <p:sp>
        <p:nvSpPr>
          <p:cNvPr id="69" name="Text Box69"/>
          <p:cNvSpPr txBox="1"/>
          <p:nvPr/>
        </p:nvSpPr>
        <p:spPr>
          <a:xfrm>
            <a:off x="1406539" y="1173024"/>
            <a:ext cx="7848151" cy="1931298"/>
          </a:xfrm>
          <a:prstGeom prst="rect">
            <a:avLst/>
          </a:prstGeom>
          <a:noFill/>
        </p:spPr>
        <p:txBody>
          <a:bodyPr wrap="square" lIns="0" tIns="0" rIns="0" rtlCol="0">
            <a:spAutoFit/>
          </a:bodyPr>
          <a:lstStyle/>
          <a:p>
            <a:pPr algn="just" rtl="0">
              <a:lnSpc>
                <a:spcPts val="2124"/>
              </a:lnSpc>
            </a:pPr>
            <a:r>
              <a:rPr lang="en-US" altLang="zh-CN" sz="1800" b="1" spc="0" dirty="0">
                <a:solidFill>
                  <a:srgbClr val="FEA022"/>
                </a:solidFill>
                <a:latin typeface="Arial"/>
                <a:ea typeface="Arial"/>
                <a:cs typeface="Arial"/>
              </a:rPr>
              <a:t>Bo</a:t>
            </a:r>
            <a:r>
              <a:rPr lang="en-US" altLang="zh-CN" sz="1800" b="1" spc="-9" dirty="0">
                <a:solidFill>
                  <a:srgbClr val="FEA022"/>
                </a:solidFill>
                <a:latin typeface="Arial"/>
                <a:ea typeface="Arial"/>
                <a:cs typeface="Arial"/>
              </a:rPr>
              <a:t>ş</a:t>
            </a:r>
            <a:r>
              <a:rPr lang="en-US" altLang="zh-CN" sz="1800" b="1" spc="0" dirty="0">
                <a:solidFill>
                  <a:srgbClr val="FEA022"/>
                </a:solidFill>
                <a:latin typeface="Arial"/>
                <a:ea typeface="Arial"/>
                <a:cs typeface="Arial"/>
              </a:rPr>
              <a:t>altım</a:t>
            </a:r>
            <a:r>
              <a:rPr lang="en-US" altLang="zh-CN" sz="1800" b="1" spc="-1061" dirty="0">
                <a:solidFill>
                  <a:srgbClr val="FEA022"/>
                </a:solidFill>
                <a:latin typeface="Arial"/>
                <a:ea typeface="Arial"/>
                <a:cs typeface="Arial"/>
              </a:rPr>
              <a:t> </a:t>
            </a:r>
            <a:r>
              <a:rPr lang="en-US" altLang="zh-CN" sz="1800" b="1" spc="0" dirty="0">
                <a:solidFill>
                  <a:srgbClr val="FEA022"/>
                </a:solidFill>
                <a:latin typeface="Arial"/>
                <a:ea typeface="Arial"/>
                <a:cs typeface="Arial"/>
              </a:rPr>
              <a:t>sistemi</a:t>
            </a:r>
            <a:r>
              <a:rPr lang="en-US" altLang="zh-CN" sz="1800" b="1" dirty="0">
                <a:solidFill>
                  <a:srgbClr val="FEA022"/>
                </a:solidFill>
                <a:latin typeface="Arial"/>
                <a:ea typeface="Arial"/>
                <a:cs typeface="Arial"/>
              </a:rPr>
              <a:t>: </a:t>
            </a:r>
            <a:r>
              <a:rPr lang="en-US" altLang="zh-CN" sz="1800" dirty="0">
                <a:solidFill>
                  <a:srgbClr val="000000"/>
                </a:solidFill>
                <a:latin typeface="Arial"/>
                <a:ea typeface="Arial"/>
                <a:cs typeface="Arial"/>
              </a:rPr>
              <a:t>Kanı süzerek gerekli maddelerin vücutta tutulması, zararlı olanların atılması görevlerini yaparak vücutta iç dengeyi korur. Boşaltım sistemi şu organlardan oluşur: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İdrar borusu</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İdrar kesesi</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İdrar kanalları</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Böbrekler</a:t>
            </a:r>
            <a:endParaRPr lang="en-US" altLang="zh-CN" sz="1800" dirty="0">
              <a:latin typeface="Arial"/>
              <a:ea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age71"/>
          <p:cNvPicPr>
            <a:picLocks noChangeAspect="1"/>
          </p:cNvPicPr>
          <p:nvPr/>
        </p:nvPicPr>
        <p:blipFill>
          <a:blip r:embed="rId2"/>
          <a:stretch>
            <a:fillRect/>
          </a:stretch>
        </p:blipFill>
        <p:spPr>
          <a:xfrm>
            <a:off x="771022" y="345948"/>
            <a:ext cx="9195818" cy="6912865"/>
          </a:xfrm>
          <a:prstGeom prst="rect">
            <a:avLst/>
          </a:prstGeom>
          <a:noFill/>
        </p:spPr>
      </p:pic>
      <p:sp>
        <p:nvSpPr>
          <p:cNvPr id="72" name="Text Box72"/>
          <p:cNvSpPr txBox="1"/>
          <p:nvPr/>
        </p:nvSpPr>
        <p:spPr>
          <a:xfrm>
            <a:off x="1406539" y="1173024"/>
            <a:ext cx="7919323" cy="2455166"/>
          </a:xfrm>
          <a:prstGeom prst="rect">
            <a:avLst/>
          </a:prstGeom>
          <a:noFill/>
        </p:spPr>
        <p:txBody>
          <a:bodyPr wrap="square" lIns="0" tIns="0" rIns="0" rtlCol="0">
            <a:spAutoFit/>
          </a:bodyPr>
          <a:lstStyle/>
          <a:p>
            <a:pPr algn="just" rtl="0">
              <a:lnSpc>
                <a:spcPts val="2124"/>
              </a:lnSpc>
            </a:pPr>
            <a:r>
              <a:rPr lang="en-US" altLang="zh-CN" sz="1800" b="1" spc="2" dirty="0">
                <a:solidFill>
                  <a:srgbClr val="FEA022"/>
                </a:solidFill>
                <a:latin typeface="Arial"/>
                <a:ea typeface="Arial"/>
                <a:cs typeface="Arial"/>
              </a:rPr>
              <a:t>Sindirim</a:t>
            </a:r>
            <a:r>
              <a:rPr lang="en-US" altLang="zh-CN" sz="1800" b="1" spc="-768" dirty="0">
                <a:solidFill>
                  <a:srgbClr val="FEA022"/>
                </a:solidFill>
                <a:latin typeface="Arial"/>
                <a:ea typeface="Arial"/>
                <a:cs typeface="Arial"/>
              </a:rPr>
              <a:t> </a:t>
            </a:r>
            <a:r>
              <a:rPr lang="en-US" altLang="zh-CN" sz="1800" b="1" spc="-1" dirty="0">
                <a:solidFill>
                  <a:srgbClr val="FEA022"/>
                </a:solidFill>
                <a:latin typeface="Arial"/>
                <a:ea typeface="Arial"/>
                <a:cs typeface="Arial"/>
              </a:rPr>
              <a:t>sistemi</a:t>
            </a:r>
            <a:r>
              <a:rPr lang="en-US" altLang="zh-CN" sz="1800" b="1" dirty="0">
                <a:solidFill>
                  <a:srgbClr val="FEA022"/>
                </a:solidFill>
                <a:latin typeface="Arial"/>
                <a:ea typeface="Arial"/>
                <a:cs typeface="Arial"/>
              </a:rPr>
              <a:t>: </a:t>
            </a:r>
            <a:r>
              <a:rPr lang="en-US" altLang="zh-CN" sz="1800" dirty="0">
                <a:solidFill>
                  <a:srgbClr val="000000"/>
                </a:solidFill>
                <a:latin typeface="Arial"/>
                <a:ea typeface="Arial"/>
                <a:cs typeface="Arial"/>
              </a:rPr>
              <a:t>Ağızdan alınan besinlerin öğütülerek sindirilmesi ve kan dolaşımı vasıtasıyla vücuda dağıtılmasını sağlar. Sindirim sistemi şu organlardan oluşur: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Dil ve dişler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Yemek borusu</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Mide</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Safra kesesi</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Pankreas</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Bağırsaklar</a:t>
            </a:r>
            <a:endParaRPr lang="en-US" altLang="zh-CN" sz="1800" dirty="0">
              <a:latin typeface="Arial"/>
              <a:ea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Image74"/>
          <p:cNvPicPr>
            <a:picLocks noChangeAspect="1"/>
          </p:cNvPicPr>
          <p:nvPr/>
        </p:nvPicPr>
        <p:blipFill>
          <a:blip r:embed="rId2"/>
          <a:stretch>
            <a:fillRect/>
          </a:stretch>
        </p:blipFill>
        <p:spPr>
          <a:xfrm>
            <a:off x="771022" y="345948"/>
            <a:ext cx="9195818" cy="6912865"/>
          </a:xfrm>
          <a:prstGeom prst="rect">
            <a:avLst/>
          </a:prstGeom>
          <a:noFill/>
        </p:spPr>
      </p:pic>
      <p:sp>
        <p:nvSpPr>
          <p:cNvPr id="75" name="Text Box75"/>
          <p:cNvSpPr txBox="1"/>
          <p:nvPr/>
        </p:nvSpPr>
        <p:spPr>
          <a:xfrm>
            <a:off x="1549795" y="1532688"/>
            <a:ext cx="7414267" cy="3329116"/>
          </a:xfrm>
          <a:prstGeom prst="rect">
            <a:avLst/>
          </a:prstGeom>
          <a:noFill/>
        </p:spPr>
        <p:txBody>
          <a:bodyPr wrap="square" lIns="0" tIns="0" rIns="0" rtlCol="0">
            <a:spAutoFit/>
          </a:bodyPr>
          <a:lstStyle/>
          <a:p>
            <a:pPr algn="l" rtl="0">
              <a:lnSpc>
                <a:spcPts val="2056"/>
              </a:lnSpc>
            </a:pPr>
            <a:r>
              <a:rPr lang="en-US" altLang="zh-CN" sz="1800" b="1" spc="-53" dirty="0">
                <a:solidFill>
                  <a:srgbClr val="FEA022"/>
                </a:solidFill>
                <a:latin typeface="Arial"/>
                <a:ea typeface="Arial"/>
                <a:cs typeface="Arial"/>
              </a:rPr>
              <a:t>Ya</a:t>
            </a:r>
            <a:r>
              <a:rPr lang="en-US" altLang="zh-CN" sz="1800" b="1" spc="-10" dirty="0">
                <a:solidFill>
                  <a:srgbClr val="FEA022"/>
                </a:solidFill>
                <a:latin typeface="Arial"/>
                <a:ea typeface="Arial"/>
                <a:cs typeface="Arial"/>
              </a:rPr>
              <a:t>ş</a:t>
            </a:r>
            <a:r>
              <a:rPr lang="en-US" altLang="zh-CN" sz="1800" b="1" spc="0" dirty="0">
                <a:solidFill>
                  <a:srgbClr val="FEA022"/>
                </a:solidFill>
                <a:latin typeface="Arial"/>
                <a:ea typeface="Arial"/>
                <a:cs typeface="Arial"/>
              </a:rPr>
              <a:t>am</a:t>
            </a:r>
            <a:r>
              <a:rPr lang="en-US" altLang="zh-CN" sz="1800" b="1" spc="-1093" dirty="0">
                <a:solidFill>
                  <a:srgbClr val="FEA022"/>
                </a:solidFill>
                <a:latin typeface="Arial"/>
                <a:ea typeface="Arial"/>
                <a:cs typeface="Arial"/>
              </a:rPr>
              <a:t> </a:t>
            </a:r>
            <a:r>
              <a:rPr lang="en-US" altLang="zh-CN" sz="1800" b="1" spc="0" dirty="0">
                <a:solidFill>
                  <a:srgbClr val="FEA022"/>
                </a:solidFill>
                <a:latin typeface="Arial"/>
                <a:ea typeface="Arial"/>
                <a:cs typeface="Arial"/>
              </a:rPr>
              <a:t>Bulguları</a:t>
            </a:r>
            <a:r>
              <a:rPr lang="en-US" altLang="zh-CN" sz="1800" b="1" spc="-14" dirty="0">
                <a:solidFill>
                  <a:srgbClr val="FEA022"/>
                </a:solidFill>
                <a:latin typeface="Arial"/>
                <a:ea typeface="Arial"/>
                <a:cs typeface="Arial"/>
              </a:rPr>
              <a:t> </a:t>
            </a:r>
            <a:r>
              <a:rPr lang="en-US" altLang="zh-CN" sz="1800" b="1" spc="0" dirty="0">
                <a:solidFill>
                  <a:srgbClr val="FEA022"/>
                </a:solidFill>
                <a:latin typeface="Arial"/>
                <a:ea typeface="Arial"/>
                <a:cs typeface="Arial"/>
              </a:rPr>
              <a:t>İ</a:t>
            </a:r>
            <a:r>
              <a:rPr lang="en-US" altLang="zh-CN" sz="1800" b="1" spc="4" dirty="0">
                <a:solidFill>
                  <a:srgbClr val="FEA022"/>
                </a:solidFill>
                <a:latin typeface="Arial"/>
                <a:ea typeface="Arial"/>
                <a:cs typeface="Arial"/>
              </a:rPr>
              <a:t>le</a:t>
            </a:r>
            <a:r>
              <a:rPr lang="en-US" altLang="zh-CN" sz="1800" b="1" spc="-506" dirty="0">
                <a:solidFill>
                  <a:srgbClr val="FEA022"/>
                </a:solidFill>
                <a:latin typeface="Arial"/>
                <a:ea typeface="Arial"/>
                <a:cs typeface="Arial"/>
              </a:rPr>
              <a:t> </a:t>
            </a:r>
            <a:r>
              <a:rPr lang="en-US" altLang="zh-CN" sz="1800" b="1" spc="0" dirty="0">
                <a:solidFill>
                  <a:srgbClr val="FEA022"/>
                </a:solidFill>
                <a:latin typeface="Arial"/>
                <a:ea typeface="Arial"/>
                <a:cs typeface="Arial"/>
              </a:rPr>
              <a:t>İ</a:t>
            </a:r>
            <a:r>
              <a:rPr lang="en-US" altLang="zh-CN" sz="1800" b="1" spc="4" dirty="0">
                <a:solidFill>
                  <a:srgbClr val="FEA022"/>
                </a:solidFill>
                <a:latin typeface="Arial"/>
                <a:ea typeface="Arial"/>
                <a:cs typeface="Arial"/>
              </a:rPr>
              <a:t>lgili</a:t>
            </a:r>
            <a:r>
              <a:rPr lang="en-US" altLang="zh-CN" sz="1800" b="1" spc="-34" dirty="0">
                <a:solidFill>
                  <a:srgbClr val="FEA022"/>
                </a:solidFill>
                <a:latin typeface="Arial"/>
                <a:ea typeface="Arial"/>
                <a:cs typeface="Arial"/>
              </a:rPr>
              <a:t> </a:t>
            </a:r>
            <a:r>
              <a:rPr lang="en-US" altLang="zh-CN" sz="1800" b="1" spc="0" dirty="0">
                <a:solidFill>
                  <a:srgbClr val="FEA022"/>
                </a:solidFill>
                <a:latin typeface="Arial"/>
                <a:ea typeface="Arial"/>
                <a:cs typeface="Arial"/>
              </a:rPr>
              <a:t>Önemli</a:t>
            </a:r>
            <a:r>
              <a:rPr lang="en-US" altLang="zh-CN" sz="1800" b="1" dirty="0">
                <a:solidFill>
                  <a:srgbClr val="FEA022"/>
                </a:solidFill>
                <a:latin typeface="Arial"/>
                <a:ea typeface="Arial"/>
                <a:cs typeface="Arial"/>
              </a:rPr>
              <a:t> </a:t>
            </a:r>
            <a:r>
              <a:rPr lang="en-US" altLang="zh-CN" sz="1800" b="1" spc="-1" dirty="0">
                <a:solidFill>
                  <a:srgbClr val="FEA022"/>
                </a:solidFill>
                <a:latin typeface="Arial"/>
                <a:ea typeface="Arial"/>
                <a:cs typeface="Arial"/>
              </a:rPr>
              <a:t>Göstergeler</a:t>
            </a:r>
            <a:r>
              <a:rPr lang="en-US" altLang="zh-CN" sz="1800" b="1" spc="-187" dirty="0">
                <a:solidFill>
                  <a:srgbClr val="FEA022"/>
                </a:solidFill>
                <a:latin typeface="Arial"/>
                <a:ea typeface="Arial"/>
                <a:cs typeface="Arial"/>
              </a:rPr>
              <a:t> </a:t>
            </a:r>
            <a:r>
              <a:rPr lang="en-US" altLang="zh-CN" sz="1800" b="1" spc="-1" dirty="0">
                <a:solidFill>
                  <a:srgbClr val="FEA022"/>
                </a:solidFill>
                <a:latin typeface="Arial"/>
                <a:ea typeface="Arial"/>
                <a:cs typeface="Arial"/>
              </a:rPr>
              <a:t>Nelerdir?</a:t>
            </a:r>
            <a:endParaRPr lang="en-US" altLang="zh-CN" sz="1800" dirty="0">
              <a:latin typeface="Arial"/>
              <a:ea typeface="Arial"/>
              <a:cs typeface="Arial"/>
            </a:endParaRPr>
          </a:p>
          <a:p>
            <a:pPr marL="914401" algn="l" rtl="0">
              <a:lnSpc>
                <a:spcPts val="2038"/>
              </a:lnSpc>
              <a:spcBef>
                <a:spcPts val="2279"/>
              </a:spcBef>
            </a:pPr>
            <a:r>
              <a:rPr lang="en-US" altLang="zh-CN" sz="1800" dirty="0">
                <a:solidFill>
                  <a:srgbClr val="000000"/>
                </a:solidFill>
                <a:latin typeface="Arial"/>
                <a:ea typeface="Arial"/>
                <a:cs typeface="Arial"/>
              </a:rPr>
              <a:t>Hasta/yaralıyı değerlendirmeden önce yaşam bulgularının</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anlamlarının bilinmesi gerekmektedir. Çünkü bu bulguların var veya yok olması yapılacak müdahaleler için önem taşımaktadır.</a:t>
            </a:r>
            <a:endParaRPr lang="en-US" altLang="zh-CN" sz="1800" dirty="0">
              <a:latin typeface="Arial"/>
              <a:ea typeface="Arial"/>
              <a:cs typeface="Arial"/>
            </a:endParaRPr>
          </a:p>
          <a:p>
            <a:pPr algn="l" rtl="0">
              <a:lnSpc>
                <a:spcPts val="2038"/>
              </a:lnSpc>
              <a:spcBef>
                <a:spcPts val="2282"/>
              </a:spcBef>
            </a:pPr>
            <a:r>
              <a:rPr lang="en-US" altLang="zh-CN" sz="1800" dirty="0">
                <a:solidFill>
                  <a:srgbClr val="000000"/>
                </a:solidFill>
                <a:latin typeface="Arial"/>
                <a:ea typeface="Arial"/>
                <a:cs typeface="Arial"/>
              </a:rPr>
              <a:t>Yaşam bulguları dediğimizde, hasta/yaralının;</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Bilinci,</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Solunumu,</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Dolaşımı,</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Vücut Isısı,</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Kan Basıncından söz edilmektedir.</a:t>
            </a:r>
            <a:endParaRPr lang="en-US" altLang="zh-CN" sz="1800" dirty="0">
              <a:latin typeface="Arial"/>
              <a:ea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e77"/>
          <p:cNvPicPr>
            <a:picLocks noChangeAspect="1"/>
          </p:cNvPicPr>
          <p:nvPr/>
        </p:nvPicPr>
        <p:blipFill>
          <a:blip r:embed="rId2"/>
          <a:stretch>
            <a:fillRect/>
          </a:stretch>
        </p:blipFill>
        <p:spPr>
          <a:xfrm>
            <a:off x="771022" y="345948"/>
            <a:ext cx="9195818" cy="6912865"/>
          </a:xfrm>
          <a:prstGeom prst="rect">
            <a:avLst/>
          </a:prstGeom>
          <a:noFill/>
        </p:spPr>
      </p:pic>
      <p:sp>
        <p:nvSpPr>
          <p:cNvPr id="78" name="Text Box78"/>
          <p:cNvSpPr txBox="1"/>
          <p:nvPr/>
        </p:nvSpPr>
        <p:spPr>
          <a:xfrm>
            <a:off x="1693051" y="1215696"/>
            <a:ext cx="7414727" cy="3072636"/>
          </a:xfrm>
          <a:prstGeom prst="rect">
            <a:avLst/>
          </a:prstGeom>
          <a:noFill/>
        </p:spPr>
        <p:txBody>
          <a:bodyPr wrap="square" lIns="0" tIns="0" rIns="0" rtlCol="0">
            <a:spAutoFit/>
          </a:bodyPr>
          <a:lstStyle/>
          <a:p>
            <a:pPr algn="l" rtl="0">
              <a:lnSpc>
                <a:spcPts val="2056"/>
              </a:lnSpc>
            </a:pPr>
            <a:r>
              <a:rPr lang="en-US" altLang="zh-CN" sz="1800" b="1" spc="2" dirty="0">
                <a:solidFill>
                  <a:srgbClr val="FEA022"/>
                </a:solidFill>
                <a:latin typeface="Arial"/>
                <a:ea typeface="Arial"/>
                <a:cs typeface="Arial"/>
              </a:rPr>
              <a:t>Bilinç</a:t>
            </a:r>
            <a:r>
              <a:rPr lang="en-US" altLang="zh-CN" sz="1800" b="1" spc="-516" dirty="0">
                <a:solidFill>
                  <a:srgbClr val="FEA022"/>
                </a:solidFill>
                <a:latin typeface="Arial"/>
                <a:ea typeface="Arial"/>
                <a:cs typeface="Arial"/>
              </a:rPr>
              <a:t> </a:t>
            </a:r>
            <a:r>
              <a:rPr lang="en-US" altLang="zh-CN" sz="1800" b="1" spc="1" dirty="0">
                <a:solidFill>
                  <a:srgbClr val="FEA022"/>
                </a:solidFill>
                <a:latin typeface="Arial"/>
                <a:ea typeface="Arial"/>
                <a:cs typeface="Arial"/>
              </a:rPr>
              <a:t>Durumunun</a:t>
            </a:r>
            <a:r>
              <a:rPr lang="en-US" altLang="zh-CN" sz="1800" b="1" spc="-605" dirty="0">
                <a:solidFill>
                  <a:srgbClr val="FEA022"/>
                </a:solidFill>
                <a:latin typeface="Arial"/>
                <a:ea typeface="Arial"/>
                <a:cs typeface="Arial"/>
              </a:rPr>
              <a:t> </a:t>
            </a:r>
            <a:r>
              <a:rPr lang="en-US" altLang="zh-CN" sz="1800" b="1" spc="-7" dirty="0">
                <a:solidFill>
                  <a:srgbClr val="FEA022"/>
                </a:solidFill>
                <a:latin typeface="Arial"/>
                <a:ea typeface="Arial"/>
                <a:cs typeface="Arial"/>
              </a:rPr>
              <a:t>De</a:t>
            </a:r>
            <a:r>
              <a:rPr lang="en-US" altLang="zh-CN" sz="1800" b="1" spc="0" dirty="0">
                <a:solidFill>
                  <a:srgbClr val="FEA022"/>
                </a:solidFill>
                <a:latin typeface="Arial"/>
                <a:ea typeface="Arial"/>
                <a:cs typeface="Arial"/>
              </a:rPr>
              <a:t>ğerlendirilmesi:</a:t>
            </a:r>
            <a:endParaRPr lang="en-US" altLang="zh-CN" sz="1800" dirty="0">
              <a:latin typeface="Arial"/>
              <a:ea typeface="Arial"/>
              <a:cs typeface="Arial"/>
            </a:endParaRPr>
          </a:p>
          <a:p>
            <a:pPr marL="914401" algn="l" rtl="0">
              <a:lnSpc>
                <a:spcPts val="2038"/>
              </a:lnSpc>
              <a:spcBef>
                <a:spcPts val="2279"/>
              </a:spcBef>
            </a:pPr>
            <a:r>
              <a:rPr lang="en-US" altLang="zh-CN" sz="1800" dirty="0">
                <a:solidFill>
                  <a:srgbClr val="000000"/>
                </a:solidFill>
                <a:latin typeface="Arial"/>
                <a:ea typeface="Arial"/>
                <a:cs typeface="Arial"/>
              </a:rPr>
              <a:t>Öncelikle, hasta/yaralının bilinç durumu değerlendirilir. Normal</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bir kişi kendine yöneltilen tüm uyarılara cevap verir. Bilinç düzeyi yaralanmanın ağırlığını gösterir.</a:t>
            </a:r>
            <a:endParaRPr lang="en-US" altLang="zh-CN" sz="1800" dirty="0">
              <a:latin typeface="Arial"/>
              <a:ea typeface="Arial"/>
              <a:cs typeface="Arial"/>
            </a:endParaRPr>
          </a:p>
          <a:p>
            <a:pPr algn="l" rtl="0">
              <a:lnSpc>
                <a:spcPts val="2056"/>
              </a:lnSpc>
              <a:spcBef>
                <a:spcPts val="2268"/>
              </a:spcBef>
            </a:pPr>
            <a:r>
              <a:rPr lang="en-US" altLang="zh-CN" sz="1800" b="1" dirty="0">
                <a:solidFill>
                  <a:srgbClr val="000000"/>
                </a:solidFill>
                <a:latin typeface="Arial"/>
                <a:ea typeface="Arial"/>
                <a:cs typeface="Arial"/>
              </a:rPr>
              <a:t>Bilinç düzeyleri;</a:t>
            </a:r>
            <a:endParaRPr lang="en-US" altLang="zh-CN" sz="1800" dirty="0">
              <a:latin typeface="Arial"/>
              <a:ea typeface="Arial"/>
              <a:cs typeface="Arial"/>
            </a:endParaRPr>
          </a:p>
          <a:p>
            <a:pPr algn="l" rtl="0">
              <a:lnSpc>
                <a:spcPts val="2038"/>
              </a:lnSpc>
              <a:spcBef>
                <a:spcPts val="119"/>
              </a:spcBef>
            </a:pPr>
            <a:r>
              <a:rPr lang="en-US" altLang="zh-CN" sz="1800" dirty="0">
                <a:solidFill>
                  <a:srgbClr val="000000"/>
                </a:solidFill>
                <a:latin typeface="Arial"/>
                <a:ea typeface="Arial"/>
                <a:cs typeface="Arial"/>
              </a:rPr>
              <a:t>Kişinin bilinci yerinde ise = Tüm uyarılara cevap verir.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1 Derece Bilinç Kaybı = Sözlü ve gürültülü uyaranlara cevap verir.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2 Derece Bilinç Kaybı = Ağrılı uyaranlara cevap verir.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3 Derece Bilinç Kaybı = Tüm uyaranlara karşı tepkisizdir, cevap vermez</a:t>
            </a:r>
            <a:endParaRPr lang="en-US" altLang="zh-CN" sz="1800" dirty="0">
              <a:latin typeface="Arial"/>
              <a:ea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Image80"/>
          <p:cNvPicPr>
            <a:picLocks noChangeAspect="1"/>
          </p:cNvPicPr>
          <p:nvPr/>
        </p:nvPicPr>
        <p:blipFill>
          <a:blip r:embed="rId2"/>
          <a:stretch>
            <a:fillRect/>
          </a:stretch>
        </p:blipFill>
        <p:spPr>
          <a:xfrm>
            <a:off x="771022" y="345948"/>
            <a:ext cx="9195818" cy="6912865"/>
          </a:xfrm>
          <a:prstGeom prst="rect">
            <a:avLst/>
          </a:prstGeom>
          <a:noFill/>
        </p:spPr>
      </p:pic>
      <p:sp>
        <p:nvSpPr>
          <p:cNvPr id="81" name="Text Box81"/>
          <p:cNvSpPr txBox="1"/>
          <p:nvPr/>
        </p:nvSpPr>
        <p:spPr>
          <a:xfrm>
            <a:off x="1549795" y="1466354"/>
            <a:ext cx="7357003" cy="4190250"/>
          </a:xfrm>
          <a:prstGeom prst="rect">
            <a:avLst/>
          </a:prstGeom>
          <a:noFill/>
        </p:spPr>
        <p:txBody>
          <a:bodyPr wrap="square" lIns="0" tIns="0" rIns="0" rtlCol="0">
            <a:spAutoFit/>
          </a:bodyPr>
          <a:lstStyle/>
          <a:p>
            <a:pPr algn="l" rtl="0">
              <a:lnSpc>
                <a:spcPts val="3193"/>
              </a:lnSpc>
            </a:pPr>
            <a:r>
              <a:rPr lang="en-US" altLang="zh-CN" sz="2796" b="1" dirty="0">
                <a:solidFill>
                  <a:srgbClr val="002060"/>
                </a:solidFill>
                <a:latin typeface="Arial"/>
                <a:ea typeface="Arial"/>
                <a:cs typeface="Arial"/>
              </a:rPr>
              <a:t>Solunum Değerlendirilmesi:</a:t>
            </a:r>
            <a:endParaRPr lang="en-US" altLang="zh-CN" sz="2796" dirty="0">
              <a:latin typeface="Arial"/>
              <a:ea typeface="Arial"/>
              <a:cs typeface="Arial"/>
            </a:endParaRPr>
          </a:p>
          <a:p>
            <a:pPr algn="l" rtl="0">
              <a:lnSpc>
                <a:spcPts val="2038"/>
              </a:lnSpc>
              <a:spcBef>
                <a:spcPts val="2288"/>
              </a:spcBef>
            </a:pPr>
            <a:r>
              <a:rPr lang="en-US" altLang="zh-CN" sz="1800" dirty="0">
                <a:solidFill>
                  <a:srgbClr val="000000"/>
                </a:solidFill>
                <a:latin typeface="Arial"/>
                <a:ea typeface="Arial"/>
                <a:cs typeface="Arial"/>
              </a:rPr>
              <a:t>Hasta/yaralının solunumu değerlendirilirken;</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Solunum sıklığına,</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Solunum aralıklarının eşitliğine,</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Solunum derinliğine bakılır.</a:t>
            </a:r>
            <a:endParaRPr lang="en-US" altLang="zh-CN" sz="1800" dirty="0">
              <a:latin typeface="Arial"/>
              <a:ea typeface="Arial"/>
              <a:cs typeface="Arial"/>
            </a:endParaRPr>
          </a:p>
          <a:p>
            <a:pPr algn="l" rtl="0">
              <a:lnSpc>
                <a:spcPts val="2317"/>
              </a:lnSpc>
              <a:spcBef>
                <a:spcPts val="2170"/>
              </a:spcBef>
            </a:pPr>
            <a:r>
              <a:rPr lang="en-US" altLang="zh-CN" sz="1800" dirty="0">
                <a:solidFill>
                  <a:srgbClr val="000000"/>
                </a:solidFill>
                <a:latin typeface="Arial"/>
                <a:ea typeface="Arial"/>
                <a:cs typeface="Arial"/>
              </a:rPr>
              <a:t>Kişinin 1 dakika içinde nefes alma ve verme sayısı solunum sıklığıdır. </a:t>
            </a:r>
            <a:endParaRPr lang="tr-TR" altLang="zh-CN" sz="1800" dirty="0" smtClean="0">
              <a:solidFill>
                <a:srgbClr val="000000"/>
              </a:solidFill>
              <a:latin typeface="Arial"/>
              <a:ea typeface="Arial"/>
              <a:cs typeface="Arial"/>
            </a:endParaRPr>
          </a:p>
          <a:p>
            <a:pPr algn="l" rtl="0">
              <a:lnSpc>
                <a:spcPts val="2317"/>
              </a:lnSpc>
              <a:spcBef>
                <a:spcPts val="2170"/>
              </a:spcBef>
            </a:pPr>
            <a:r>
              <a:rPr lang="en-US" altLang="zh-CN" sz="2004" b="1" dirty="0" smtClean="0">
                <a:solidFill>
                  <a:srgbClr val="002060"/>
                </a:solidFill>
                <a:latin typeface="Arial"/>
                <a:ea typeface="Arial"/>
                <a:cs typeface="Arial"/>
              </a:rPr>
              <a:t>— </a:t>
            </a:r>
            <a:r>
              <a:rPr lang="en-US" altLang="zh-CN" sz="2004" b="1" dirty="0">
                <a:solidFill>
                  <a:srgbClr val="002060"/>
                </a:solidFill>
                <a:latin typeface="Arial"/>
                <a:ea typeface="Arial"/>
                <a:cs typeface="Arial"/>
              </a:rPr>
              <a:t>Sağlıklı yetişkin bir kişide dakikada solunum sayısı 12–20</a:t>
            </a:r>
            <a:r>
              <a:rPr lang="en-US" altLang="zh-CN" sz="2004" b="1" dirty="0" smtClean="0">
                <a:solidFill>
                  <a:srgbClr val="002060"/>
                </a:solidFill>
                <a:latin typeface="Arial"/>
                <a:ea typeface="Arial"/>
                <a:cs typeface="Arial"/>
              </a:rPr>
              <a:t>,</a:t>
            </a:r>
            <a:endParaRPr lang="tr-TR" altLang="zh-CN" sz="2004" b="1" dirty="0" smtClean="0">
              <a:solidFill>
                <a:srgbClr val="002060"/>
              </a:solidFill>
              <a:latin typeface="Arial"/>
              <a:ea typeface="Arial"/>
              <a:cs typeface="Arial"/>
            </a:endParaRPr>
          </a:p>
          <a:p>
            <a:pPr algn="l" rtl="0">
              <a:lnSpc>
                <a:spcPct val="150000"/>
              </a:lnSpc>
              <a:spcBef>
                <a:spcPts val="2170"/>
              </a:spcBef>
            </a:pPr>
            <a:r>
              <a:rPr lang="en-US" altLang="zh-CN" sz="2004" b="1" dirty="0" smtClean="0">
                <a:solidFill>
                  <a:srgbClr val="002060"/>
                </a:solidFill>
                <a:latin typeface="Arial"/>
                <a:ea typeface="Arial"/>
                <a:cs typeface="Arial"/>
              </a:rPr>
              <a:t>— </a:t>
            </a:r>
            <a:r>
              <a:rPr lang="en-US" altLang="zh-CN" sz="2004" b="1" dirty="0">
                <a:solidFill>
                  <a:srgbClr val="002060"/>
                </a:solidFill>
                <a:latin typeface="Arial"/>
                <a:ea typeface="Arial"/>
                <a:cs typeface="Arial"/>
              </a:rPr>
              <a:t>Çocuklarda 16–22</a:t>
            </a:r>
            <a:r>
              <a:rPr lang="en-US" altLang="zh-CN" sz="2004" b="1" dirty="0" smtClean="0">
                <a:solidFill>
                  <a:srgbClr val="002060"/>
                </a:solidFill>
                <a:latin typeface="Arial"/>
                <a:ea typeface="Arial"/>
                <a:cs typeface="Arial"/>
              </a:rPr>
              <a:t>,</a:t>
            </a:r>
            <a:endParaRPr lang="en-US" altLang="zh-CN" sz="2004" dirty="0">
              <a:latin typeface="Arial"/>
              <a:ea typeface="Arial"/>
              <a:cs typeface="Arial"/>
            </a:endParaRPr>
          </a:p>
          <a:p>
            <a:pPr algn="l" rtl="0">
              <a:lnSpc>
                <a:spcPct val="150000"/>
              </a:lnSpc>
              <a:spcBef>
                <a:spcPts val="111"/>
              </a:spcBef>
            </a:pPr>
            <a:r>
              <a:rPr lang="en-US" altLang="zh-CN" sz="2004" b="1" dirty="0">
                <a:solidFill>
                  <a:srgbClr val="002060"/>
                </a:solidFill>
                <a:latin typeface="Arial"/>
                <a:ea typeface="Arial"/>
                <a:cs typeface="Arial"/>
              </a:rPr>
              <a:t>— Bebeklerde 18-24’dür</a:t>
            </a:r>
            <a:endParaRPr lang="en-US" altLang="zh-CN" sz="2004" dirty="0">
              <a:latin typeface="Arial"/>
              <a:ea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83"/>
          <p:cNvPicPr>
            <a:picLocks noChangeAspect="1"/>
          </p:cNvPicPr>
          <p:nvPr/>
        </p:nvPicPr>
        <p:blipFill>
          <a:blip r:embed="rId2"/>
          <a:stretch>
            <a:fillRect/>
          </a:stretch>
        </p:blipFill>
        <p:spPr>
          <a:xfrm>
            <a:off x="771022" y="345948"/>
            <a:ext cx="9195818" cy="6912865"/>
          </a:xfrm>
          <a:prstGeom prst="rect">
            <a:avLst/>
          </a:prstGeom>
          <a:noFill/>
        </p:spPr>
      </p:pic>
      <p:sp>
        <p:nvSpPr>
          <p:cNvPr id="84" name="Text Box84"/>
          <p:cNvSpPr txBox="1"/>
          <p:nvPr/>
        </p:nvSpPr>
        <p:spPr>
          <a:xfrm>
            <a:off x="1549795" y="1459536"/>
            <a:ext cx="7630221" cy="4370427"/>
          </a:xfrm>
          <a:prstGeom prst="rect">
            <a:avLst/>
          </a:prstGeom>
          <a:noFill/>
        </p:spPr>
        <p:txBody>
          <a:bodyPr wrap="square" lIns="0" tIns="0" rIns="0" rtlCol="0">
            <a:spAutoFit/>
          </a:bodyPr>
          <a:lstStyle/>
          <a:p>
            <a:pPr algn="l" rtl="0">
              <a:lnSpc>
                <a:spcPts val="2056"/>
              </a:lnSpc>
            </a:pPr>
            <a:r>
              <a:rPr lang="en-US" altLang="zh-CN" sz="1800" b="1" spc="-3" dirty="0">
                <a:solidFill>
                  <a:srgbClr val="FEA022"/>
                </a:solidFill>
                <a:latin typeface="Arial"/>
                <a:ea typeface="Arial"/>
                <a:cs typeface="Arial"/>
              </a:rPr>
              <a:t>Kan</a:t>
            </a:r>
            <a:r>
              <a:rPr lang="en-US" altLang="zh-CN" sz="1800" b="1" spc="-591" dirty="0">
                <a:solidFill>
                  <a:srgbClr val="FEA022"/>
                </a:solidFill>
                <a:latin typeface="Arial"/>
                <a:ea typeface="Arial"/>
                <a:cs typeface="Arial"/>
              </a:rPr>
              <a:t> </a:t>
            </a:r>
            <a:r>
              <a:rPr lang="en-US" altLang="zh-CN" sz="1800" b="1" spc="-6" dirty="0">
                <a:solidFill>
                  <a:srgbClr val="FEA022"/>
                </a:solidFill>
                <a:latin typeface="Arial"/>
                <a:ea typeface="Arial"/>
                <a:cs typeface="Arial"/>
              </a:rPr>
              <a:t>Bas</a:t>
            </a:r>
            <a:r>
              <a:rPr lang="en-US" altLang="zh-CN" sz="1800" b="1" spc="0" dirty="0">
                <a:solidFill>
                  <a:srgbClr val="FEA022"/>
                </a:solidFill>
                <a:latin typeface="Arial"/>
                <a:ea typeface="Arial"/>
                <a:cs typeface="Arial"/>
              </a:rPr>
              <a:t>ıncın</a:t>
            </a:r>
            <a:r>
              <a:rPr lang="en-US" altLang="zh-CN" sz="1800" b="1" spc="5" dirty="0">
                <a:solidFill>
                  <a:srgbClr val="FEA022"/>
                </a:solidFill>
                <a:latin typeface="Arial"/>
                <a:ea typeface="Arial"/>
                <a:cs typeface="Arial"/>
              </a:rPr>
              <a:t>ın</a:t>
            </a:r>
            <a:r>
              <a:rPr lang="en-US" altLang="zh-CN" sz="1800" b="1" spc="-609" dirty="0">
                <a:solidFill>
                  <a:srgbClr val="FEA022"/>
                </a:solidFill>
                <a:latin typeface="Arial"/>
                <a:ea typeface="Arial"/>
                <a:cs typeface="Arial"/>
              </a:rPr>
              <a:t> </a:t>
            </a:r>
            <a:r>
              <a:rPr lang="en-US" altLang="zh-CN" sz="1800" b="1" spc="-7" dirty="0">
                <a:solidFill>
                  <a:srgbClr val="FEA022"/>
                </a:solidFill>
                <a:latin typeface="Arial"/>
                <a:ea typeface="Arial"/>
                <a:cs typeface="Arial"/>
              </a:rPr>
              <a:t>De</a:t>
            </a:r>
            <a:r>
              <a:rPr lang="en-US" altLang="zh-CN" sz="1800" b="1" spc="0" dirty="0">
                <a:solidFill>
                  <a:srgbClr val="FEA022"/>
                </a:solidFill>
                <a:latin typeface="Arial"/>
                <a:ea typeface="Arial"/>
                <a:cs typeface="Arial"/>
              </a:rPr>
              <a:t>ğerlendirilmesi:</a:t>
            </a:r>
            <a:endParaRPr lang="en-US" altLang="zh-CN" sz="1800" dirty="0">
              <a:latin typeface="Arial"/>
              <a:ea typeface="Arial"/>
              <a:cs typeface="Arial"/>
            </a:endParaRPr>
          </a:p>
          <a:p>
            <a:pPr marL="914401" algn="l" rtl="0">
              <a:lnSpc>
                <a:spcPts val="2038"/>
              </a:lnSpc>
              <a:spcBef>
                <a:spcPts val="119"/>
              </a:spcBef>
            </a:pPr>
            <a:r>
              <a:rPr lang="en-US" altLang="zh-CN" sz="1800" dirty="0">
                <a:solidFill>
                  <a:srgbClr val="000000"/>
                </a:solidFill>
                <a:latin typeface="Arial"/>
                <a:ea typeface="Arial"/>
                <a:cs typeface="Arial"/>
              </a:rPr>
              <a:t>Hasta/yaralı değerlendirilirken kan basıncı kontrol edilmez. Ancak,</a:t>
            </a:r>
            <a:endParaRPr lang="en-US" altLang="zh-CN" sz="1800" dirty="0">
              <a:latin typeface="Arial"/>
              <a:ea typeface="Arial"/>
              <a:cs typeface="Arial"/>
            </a:endParaRPr>
          </a:p>
          <a:p>
            <a:pPr algn="just" rtl="0">
              <a:lnSpc>
                <a:spcPts val="2240"/>
              </a:lnSpc>
            </a:pPr>
            <a:r>
              <a:rPr lang="en-US" altLang="zh-CN" sz="1800" dirty="0">
                <a:solidFill>
                  <a:srgbClr val="000000"/>
                </a:solidFill>
                <a:latin typeface="Arial"/>
                <a:ea typeface="Arial"/>
                <a:cs typeface="Arial"/>
              </a:rPr>
              <a:t>kan basıncının anlamının bilinmesi önemlidir. Kalbin kasılma ve gevşeme anında damar duvarına yaptığı basınçtır. Kalbin kanı pompalama gücünü gösterir. </a:t>
            </a:r>
            <a:r>
              <a:rPr lang="en-US" altLang="zh-CN" sz="2004" b="1" dirty="0">
                <a:solidFill>
                  <a:srgbClr val="000000"/>
                </a:solidFill>
                <a:latin typeface="Arial"/>
                <a:ea typeface="Arial"/>
                <a:cs typeface="Arial"/>
              </a:rPr>
              <a:t>Normal değeri 100/50- 140/100 mm Hg’dir</a:t>
            </a:r>
            <a:r>
              <a:rPr lang="en-US" altLang="zh-CN" sz="1800" dirty="0">
                <a:solidFill>
                  <a:srgbClr val="000000"/>
                </a:solidFill>
                <a:latin typeface="Arial"/>
                <a:ea typeface="Arial"/>
                <a:cs typeface="Arial"/>
              </a:rPr>
              <a:t>.</a:t>
            </a:r>
            <a:endParaRPr lang="en-US" altLang="zh-CN" sz="1800" dirty="0">
              <a:latin typeface="Arial"/>
              <a:ea typeface="Arial"/>
              <a:cs typeface="Arial"/>
            </a:endParaRPr>
          </a:p>
          <a:p>
            <a:pPr algn="l" rtl="0">
              <a:lnSpc>
                <a:spcPts val="2056"/>
              </a:lnSpc>
              <a:spcBef>
                <a:spcPts val="4428"/>
              </a:spcBef>
            </a:pPr>
            <a:r>
              <a:rPr lang="en-US" altLang="zh-CN" sz="1800" b="1" dirty="0">
                <a:solidFill>
                  <a:srgbClr val="FEA022"/>
                </a:solidFill>
                <a:latin typeface="Arial"/>
                <a:ea typeface="Arial"/>
                <a:cs typeface="Arial"/>
              </a:rPr>
              <a:t>Nabız Değerlendirilmesi:</a:t>
            </a:r>
            <a:endParaRPr lang="en-US" altLang="zh-CN" sz="1800" dirty="0">
              <a:latin typeface="Arial"/>
              <a:ea typeface="Arial"/>
              <a:cs typeface="Arial"/>
            </a:endParaRPr>
          </a:p>
          <a:p>
            <a:pPr marL="914401" algn="l" rtl="0">
              <a:lnSpc>
                <a:spcPts val="2038"/>
              </a:lnSpc>
              <a:spcBef>
                <a:spcPts val="119"/>
              </a:spcBef>
            </a:pPr>
            <a:r>
              <a:rPr lang="en-US" altLang="zh-CN" sz="1800" dirty="0">
                <a:solidFill>
                  <a:srgbClr val="000000"/>
                </a:solidFill>
                <a:latin typeface="Arial"/>
                <a:ea typeface="Arial"/>
                <a:cs typeface="Arial"/>
              </a:rPr>
              <a:t>Kalp atımlarının atardamar duvarına yaptığı basıncın damar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duvarında parmak uçlarıyla hissedilmesine nabız denmektedir.</a:t>
            </a:r>
            <a:endParaRPr lang="en-US" altLang="zh-CN" sz="1800" dirty="0">
              <a:latin typeface="Arial"/>
              <a:ea typeface="Arial"/>
              <a:cs typeface="Arial"/>
            </a:endParaRPr>
          </a:p>
          <a:p>
            <a:pPr algn="l" rtl="0">
              <a:lnSpc>
                <a:spcPct val="150000"/>
              </a:lnSpc>
              <a:spcBef>
                <a:spcPts val="2268"/>
              </a:spcBef>
            </a:pPr>
            <a:r>
              <a:rPr lang="en-US" altLang="zh-CN" sz="1800" b="1" dirty="0">
                <a:solidFill>
                  <a:srgbClr val="002060"/>
                </a:solidFill>
                <a:latin typeface="Arial"/>
                <a:ea typeface="Arial"/>
                <a:cs typeface="Arial"/>
              </a:rPr>
              <a:t>— Yetişkin bir kişide normal nabız sayısı dakikada 60–100,</a:t>
            </a:r>
            <a:endParaRPr lang="en-US" altLang="zh-CN" sz="1800" dirty="0">
              <a:latin typeface="Arial"/>
              <a:ea typeface="Arial"/>
              <a:cs typeface="Arial"/>
            </a:endParaRPr>
          </a:p>
          <a:p>
            <a:pPr algn="l" rtl="0">
              <a:lnSpc>
                <a:spcPct val="150000"/>
              </a:lnSpc>
              <a:spcBef>
                <a:spcPts val="104"/>
              </a:spcBef>
            </a:pPr>
            <a:r>
              <a:rPr lang="en-US" altLang="zh-CN" sz="1800" b="1" dirty="0">
                <a:solidFill>
                  <a:srgbClr val="002060"/>
                </a:solidFill>
                <a:latin typeface="Arial"/>
                <a:ea typeface="Arial"/>
                <a:cs typeface="Arial"/>
              </a:rPr>
              <a:t>— Çocuklarda 100–120,</a:t>
            </a:r>
            <a:endParaRPr lang="en-US" altLang="zh-CN" sz="1800" dirty="0">
              <a:latin typeface="Arial"/>
              <a:ea typeface="Arial"/>
              <a:cs typeface="Arial"/>
            </a:endParaRPr>
          </a:p>
          <a:p>
            <a:pPr algn="l" rtl="0">
              <a:lnSpc>
                <a:spcPct val="150000"/>
              </a:lnSpc>
              <a:spcBef>
                <a:spcPts val="104"/>
              </a:spcBef>
            </a:pPr>
            <a:r>
              <a:rPr lang="en-US" altLang="zh-CN" sz="1800" b="1" dirty="0">
                <a:solidFill>
                  <a:srgbClr val="002060"/>
                </a:solidFill>
                <a:latin typeface="Arial"/>
                <a:ea typeface="Arial"/>
                <a:cs typeface="Arial"/>
              </a:rPr>
              <a:t>— Bebeklerde 100-140’dır</a:t>
            </a:r>
            <a:r>
              <a:rPr lang="en-US" altLang="zh-CN" sz="1800" b="1" dirty="0">
                <a:solidFill>
                  <a:srgbClr val="0070C0"/>
                </a:solidFill>
                <a:latin typeface="Arial"/>
                <a:ea typeface="Arial"/>
                <a:cs typeface="Arial"/>
              </a:rPr>
              <a:t>.</a:t>
            </a:r>
            <a:endParaRPr lang="en-US" altLang="zh-CN" sz="1800" dirty="0">
              <a:latin typeface="Arial"/>
              <a:ea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86"/>
          <p:cNvPicPr>
            <a:picLocks noChangeAspect="1"/>
          </p:cNvPicPr>
          <p:nvPr/>
        </p:nvPicPr>
        <p:blipFill>
          <a:blip r:embed="rId2"/>
          <a:stretch>
            <a:fillRect/>
          </a:stretch>
        </p:blipFill>
        <p:spPr>
          <a:xfrm>
            <a:off x="771022" y="345948"/>
            <a:ext cx="9195818" cy="6912865"/>
          </a:xfrm>
          <a:prstGeom prst="rect">
            <a:avLst/>
          </a:prstGeom>
          <a:noFill/>
        </p:spPr>
      </p:pic>
      <p:sp>
        <p:nvSpPr>
          <p:cNvPr id="87" name="Text Box87"/>
          <p:cNvSpPr txBox="1"/>
          <p:nvPr/>
        </p:nvSpPr>
        <p:spPr>
          <a:xfrm>
            <a:off x="1406538" y="1389432"/>
            <a:ext cx="7774540" cy="2239074"/>
          </a:xfrm>
          <a:prstGeom prst="rect">
            <a:avLst/>
          </a:prstGeom>
          <a:noFill/>
        </p:spPr>
        <p:txBody>
          <a:bodyPr wrap="square" lIns="0" tIns="0" rIns="0" rtlCol="0">
            <a:spAutoFit/>
          </a:bodyPr>
          <a:lstStyle/>
          <a:p>
            <a:pPr marL="1" algn="l" rtl="0">
              <a:lnSpc>
                <a:spcPts val="2056"/>
              </a:lnSpc>
            </a:pPr>
            <a:r>
              <a:rPr lang="en-US" altLang="zh-CN" sz="1800" b="1" dirty="0">
                <a:solidFill>
                  <a:srgbClr val="FEA022"/>
                </a:solidFill>
                <a:latin typeface="Arial"/>
                <a:ea typeface="Arial"/>
                <a:cs typeface="Arial"/>
              </a:rPr>
              <a:t>Vücutta nabız alınabilen bölgeler nelerdir?</a:t>
            </a:r>
            <a:endParaRPr lang="en-US" altLang="zh-CN" sz="1800" dirty="0">
              <a:latin typeface="Arial"/>
              <a:ea typeface="Arial"/>
              <a:cs typeface="Arial"/>
            </a:endParaRPr>
          </a:p>
          <a:p>
            <a:pPr marL="1" algn="l" rtl="0">
              <a:lnSpc>
                <a:spcPts val="2038"/>
              </a:lnSpc>
              <a:spcBef>
                <a:spcPts val="119"/>
              </a:spcBef>
            </a:pPr>
            <a:r>
              <a:rPr lang="en-US" altLang="zh-CN" sz="1800" dirty="0">
                <a:solidFill>
                  <a:srgbClr val="000000"/>
                </a:solidFill>
                <a:latin typeface="Arial"/>
                <a:ea typeface="Arial"/>
                <a:cs typeface="Arial"/>
              </a:rPr>
              <a:t> Şah damarı</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Ön-kol damarı (Bileğin iç yüzü, başparmağın üst hizası)</a:t>
            </a:r>
            <a:endParaRPr lang="en-US" altLang="zh-CN" sz="1800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Bacak damarı</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Kol damarı (Kolun iç yüzü, dirseğin üstü)</a:t>
            </a:r>
            <a:endParaRPr lang="en-US" altLang="zh-CN" sz="1800" dirty="0">
              <a:latin typeface="Arial"/>
              <a:ea typeface="Arial"/>
              <a:cs typeface="Arial"/>
            </a:endParaRPr>
          </a:p>
          <a:p>
            <a:pPr indent="1" algn="l" rtl="0">
              <a:lnSpc>
                <a:spcPts val="2160"/>
              </a:lnSpc>
              <a:spcBef>
                <a:spcPts val="2160"/>
              </a:spcBef>
            </a:pPr>
            <a:r>
              <a:rPr lang="en-US" altLang="zh-CN" sz="1800" dirty="0">
                <a:solidFill>
                  <a:srgbClr val="000000"/>
                </a:solidFill>
                <a:latin typeface="Arial"/>
                <a:ea typeface="Arial"/>
                <a:cs typeface="Arial"/>
              </a:rPr>
              <a:t>Hasta/yaralıların dolaşımını değerlendirirken, çocuk ve yetişkinlerde şah damarından, bebeklerde kol atardamarından nabız alınır.</a:t>
            </a:r>
            <a:endParaRPr lang="en-US" altLang="zh-CN" sz="180060" dirty="0">
              <a:latin typeface="Arial"/>
              <a:ea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age89"/>
          <p:cNvPicPr>
            <a:picLocks noChangeAspect="1"/>
          </p:cNvPicPr>
          <p:nvPr/>
        </p:nvPicPr>
        <p:blipFill>
          <a:blip r:embed="rId2"/>
          <a:stretch>
            <a:fillRect/>
          </a:stretch>
        </p:blipFill>
        <p:spPr>
          <a:xfrm>
            <a:off x="771022" y="345948"/>
            <a:ext cx="9195818" cy="6912865"/>
          </a:xfrm>
          <a:prstGeom prst="rect">
            <a:avLst/>
          </a:prstGeom>
          <a:noFill/>
        </p:spPr>
      </p:pic>
      <p:sp>
        <p:nvSpPr>
          <p:cNvPr id="90" name="Text Box90"/>
          <p:cNvSpPr txBox="1"/>
          <p:nvPr/>
        </p:nvSpPr>
        <p:spPr>
          <a:xfrm>
            <a:off x="1476643" y="1572312"/>
            <a:ext cx="7705959" cy="1700466"/>
          </a:xfrm>
          <a:prstGeom prst="rect">
            <a:avLst/>
          </a:prstGeom>
          <a:noFill/>
        </p:spPr>
        <p:txBody>
          <a:bodyPr wrap="square" lIns="0" tIns="0" rIns="0" rtlCol="0">
            <a:spAutoFit/>
          </a:bodyPr>
          <a:lstStyle/>
          <a:p>
            <a:pPr algn="just" rtl="0">
              <a:lnSpc>
                <a:spcPts val="2124"/>
              </a:lnSpc>
            </a:pPr>
            <a:r>
              <a:rPr lang="en-US" altLang="zh-CN" sz="1800" b="1" spc="0" dirty="0">
                <a:solidFill>
                  <a:srgbClr val="FEA022"/>
                </a:solidFill>
                <a:latin typeface="Arial"/>
                <a:ea typeface="Arial"/>
                <a:cs typeface="Arial"/>
              </a:rPr>
              <a:t>Vücut</a:t>
            </a:r>
            <a:r>
              <a:rPr lang="en-US" altLang="zh-CN" sz="1800" b="1" spc="208" dirty="0">
                <a:solidFill>
                  <a:srgbClr val="FEA022"/>
                </a:solidFill>
                <a:latin typeface="Arial"/>
                <a:ea typeface="Arial"/>
                <a:cs typeface="Arial"/>
              </a:rPr>
              <a:t> </a:t>
            </a:r>
            <a:r>
              <a:rPr lang="en-US" altLang="zh-CN" sz="1800" b="1" spc="-3" dirty="0">
                <a:solidFill>
                  <a:srgbClr val="FEA022"/>
                </a:solidFill>
                <a:latin typeface="Arial"/>
                <a:ea typeface="Arial"/>
                <a:cs typeface="Arial"/>
              </a:rPr>
              <a:t>Isıs</a:t>
            </a:r>
            <a:r>
              <a:rPr lang="en-US" altLang="zh-CN" sz="1800" b="1" spc="-4" dirty="0">
                <a:solidFill>
                  <a:srgbClr val="FEA022"/>
                </a:solidFill>
                <a:latin typeface="Arial"/>
                <a:ea typeface="Arial"/>
                <a:cs typeface="Arial"/>
              </a:rPr>
              <a:t>ın</a:t>
            </a:r>
            <a:r>
              <a:rPr lang="en-US" altLang="zh-CN" sz="1800" b="1" spc="4" dirty="0">
                <a:solidFill>
                  <a:srgbClr val="FEA022"/>
                </a:solidFill>
                <a:latin typeface="Arial"/>
                <a:ea typeface="Arial"/>
                <a:cs typeface="Arial"/>
              </a:rPr>
              <a:t>ın</a:t>
            </a:r>
            <a:r>
              <a:rPr lang="en-US" altLang="zh-CN" sz="1800" b="1" spc="-308" dirty="0">
                <a:solidFill>
                  <a:srgbClr val="FEA022"/>
                </a:solidFill>
                <a:latin typeface="Arial"/>
                <a:ea typeface="Arial"/>
                <a:cs typeface="Arial"/>
              </a:rPr>
              <a:t> </a:t>
            </a:r>
            <a:r>
              <a:rPr lang="en-US" altLang="zh-CN" sz="1800" b="1" spc="-7" dirty="0">
                <a:solidFill>
                  <a:srgbClr val="FEA022"/>
                </a:solidFill>
                <a:latin typeface="Arial"/>
                <a:ea typeface="Arial"/>
                <a:cs typeface="Arial"/>
              </a:rPr>
              <a:t>De</a:t>
            </a:r>
            <a:r>
              <a:rPr lang="en-US" altLang="zh-CN" sz="1800" b="1" spc="0" dirty="0">
                <a:solidFill>
                  <a:srgbClr val="FEA022"/>
                </a:solidFill>
                <a:latin typeface="Arial"/>
                <a:ea typeface="Arial"/>
                <a:cs typeface="Arial"/>
              </a:rPr>
              <a:t>ğ</a:t>
            </a:r>
            <a:r>
              <a:rPr lang="en-US" altLang="zh-CN" sz="1800" b="1" spc="-1" dirty="0">
                <a:solidFill>
                  <a:srgbClr val="FEA022"/>
                </a:solidFill>
                <a:latin typeface="Arial"/>
                <a:ea typeface="Arial"/>
                <a:cs typeface="Arial"/>
              </a:rPr>
              <a:t>erlendirilmesi</a:t>
            </a:r>
            <a:r>
              <a:rPr lang="en-US" altLang="zh-CN" sz="1800" spc="0" dirty="0">
                <a:solidFill>
                  <a:srgbClr val="000000"/>
                </a:solidFill>
                <a:latin typeface="Arial"/>
                <a:ea typeface="Arial"/>
                <a:cs typeface="Arial"/>
              </a:rPr>
              <a:t>:</a:t>
            </a:r>
            <a:r>
              <a:rPr lang="en-US" altLang="zh-CN" sz="1800" spc="309" dirty="0">
                <a:solidFill>
                  <a:srgbClr val="000000"/>
                </a:solidFill>
                <a:latin typeface="Arial"/>
                <a:ea typeface="Arial"/>
                <a:cs typeface="Arial"/>
              </a:rPr>
              <a:t> </a:t>
            </a:r>
            <a:r>
              <a:rPr lang="en-US" altLang="zh-CN" sz="1800" dirty="0">
                <a:solidFill>
                  <a:srgbClr val="000000"/>
                </a:solidFill>
                <a:latin typeface="Arial"/>
                <a:ea typeface="Arial"/>
                <a:cs typeface="Arial"/>
              </a:rPr>
              <a:t>İlkyardımda vücut ısısı koltuk altından ölçülmelidir. Normal vücut ısısı 36,5 C’dir. Normal değerin üstünde olması yüksek ateş, altında olması düşük ateş olarak belirtilir.</a:t>
            </a:r>
            <a:endParaRPr lang="en-US" altLang="zh-CN" sz="1800" dirty="0">
              <a:latin typeface="Arial"/>
              <a:ea typeface="Arial"/>
              <a:cs typeface="Arial"/>
            </a:endParaRPr>
          </a:p>
          <a:p>
            <a:pPr algn="l" rtl="0">
              <a:lnSpc>
                <a:spcPts val="2056"/>
              </a:lnSpc>
              <a:spcBef>
                <a:spcPts val="2268"/>
              </a:spcBef>
            </a:pPr>
            <a:r>
              <a:rPr lang="en-US" altLang="zh-CN" sz="1800" b="1" dirty="0">
                <a:solidFill>
                  <a:srgbClr val="FF6700"/>
                </a:solidFill>
                <a:latin typeface="Arial"/>
                <a:ea typeface="Arial"/>
                <a:cs typeface="Arial"/>
              </a:rPr>
              <a:t>41–42 C üstü ve 34,5 C tehlike olduğunu ifade eder.</a:t>
            </a:r>
            <a:endParaRPr lang="en-US" altLang="zh-CN" sz="1800" dirty="0">
              <a:latin typeface="Arial"/>
              <a:ea typeface="Arial"/>
              <a:cs typeface="Arial"/>
            </a:endParaRPr>
          </a:p>
          <a:p>
            <a:pPr algn="l" rtl="0">
              <a:lnSpc>
                <a:spcPts val="2056"/>
              </a:lnSpc>
              <a:spcBef>
                <a:spcPts val="104"/>
              </a:spcBef>
            </a:pPr>
            <a:r>
              <a:rPr lang="en-US" altLang="zh-CN" sz="1800" b="1" dirty="0">
                <a:solidFill>
                  <a:srgbClr val="FF6700"/>
                </a:solidFill>
                <a:latin typeface="Arial"/>
                <a:ea typeface="Arial"/>
                <a:cs typeface="Arial"/>
              </a:rPr>
              <a:t>31.0 C ve altı ölümcüldür</a:t>
            </a:r>
            <a:endParaRPr lang="en-US" altLang="zh-CN" sz="1800" dirty="0">
              <a:latin typeface="Arial"/>
              <a:ea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5"/>
          <p:cNvPicPr>
            <a:picLocks noChangeAspect="1"/>
          </p:cNvPicPr>
          <p:nvPr/>
        </p:nvPicPr>
        <p:blipFill>
          <a:blip r:embed="rId2"/>
          <a:stretch>
            <a:fillRect/>
          </a:stretch>
        </p:blipFill>
        <p:spPr>
          <a:xfrm>
            <a:off x="771022" y="345948"/>
            <a:ext cx="9195818" cy="6912865"/>
          </a:xfrm>
          <a:prstGeom prst="rect">
            <a:avLst/>
          </a:prstGeom>
          <a:noFill/>
        </p:spPr>
      </p:pic>
      <p:sp>
        <p:nvSpPr>
          <p:cNvPr id="6" name="Text Box6"/>
          <p:cNvSpPr txBox="1"/>
          <p:nvPr/>
        </p:nvSpPr>
        <p:spPr>
          <a:xfrm>
            <a:off x="1278408" y="1068553"/>
            <a:ext cx="8135766" cy="2472472"/>
          </a:xfrm>
          <a:prstGeom prst="rect">
            <a:avLst/>
          </a:prstGeom>
          <a:noFill/>
        </p:spPr>
        <p:txBody>
          <a:bodyPr wrap="square" lIns="0" tIns="0" rIns="0" rtlCol="0">
            <a:spAutoFit/>
          </a:bodyPr>
          <a:lstStyle/>
          <a:p>
            <a:pPr algn="l" rtl="0">
              <a:lnSpc>
                <a:spcPts val="1728"/>
              </a:lnSpc>
            </a:pPr>
            <a:r>
              <a:rPr lang="en-US" altLang="zh-CN" sz="1800" b="1" spc="134" dirty="0">
                <a:solidFill>
                  <a:srgbClr val="7C3C4A"/>
                </a:solidFill>
                <a:latin typeface="Tahoma"/>
                <a:ea typeface="Tahoma"/>
                <a:cs typeface="Tahoma"/>
              </a:rPr>
              <a:t>Acil</a:t>
            </a:r>
            <a:r>
              <a:rPr lang="en-US" altLang="zh-CN" sz="1800" b="1" spc="-24" dirty="0">
                <a:solidFill>
                  <a:srgbClr val="7C3C4A"/>
                </a:solidFill>
                <a:latin typeface="Tahoma"/>
                <a:ea typeface="Tahoma"/>
                <a:cs typeface="Tahoma"/>
              </a:rPr>
              <a:t> </a:t>
            </a:r>
            <a:r>
              <a:rPr lang="en-US" altLang="zh-CN" sz="1800" b="1" spc="120" dirty="0">
                <a:solidFill>
                  <a:srgbClr val="7C3C4A"/>
                </a:solidFill>
                <a:latin typeface="Tahoma"/>
                <a:ea typeface="Tahoma"/>
                <a:cs typeface="Tahoma"/>
              </a:rPr>
              <a:t>Tedavi</a:t>
            </a:r>
            <a:r>
              <a:rPr lang="en-US" altLang="zh-CN" sz="1800" b="1" spc="-19" dirty="0">
                <a:solidFill>
                  <a:srgbClr val="7C3C4A"/>
                </a:solidFill>
                <a:latin typeface="Tahoma"/>
                <a:ea typeface="Tahoma"/>
                <a:cs typeface="Tahoma"/>
              </a:rPr>
              <a:t> </a:t>
            </a:r>
            <a:r>
              <a:rPr lang="en-US" altLang="zh-CN" sz="1800" b="1" spc="145" dirty="0">
                <a:solidFill>
                  <a:srgbClr val="7C3C4A"/>
                </a:solidFill>
                <a:latin typeface="Tahoma"/>
                <a:ea typeface="Tahoma"/>
                <a:cs typeface="Tahoma"/>
              </a:rPr>
              <a:t>Nedir?</a:t>
            </a:r>
            <a:endParaRPr lang="en-US" altLang="zh-CN" sz="1800" dirty="0">
              <a:latin typeface="Tahoma"/>
              <a:ea typeface="Tahoma"/>
              <a:cs typeface="Tahoma"/>
            </a:endParaRPr>
          </a:p>
          <a:p>
            <a:pPr marL="914401" algn="l" rtl="0">
              <a:lnSpc>
                <a:spcPts val="1807"/>
              </a:lnSpc>
              <a:spcBef>
                <a:spcPts val="362"/>
              </a:spcBef>
            </a:pPr>
            <a:r>
              <a:rPr lang="en-US" altLang="zh-CN" sz="1800" dirty="0">
                <a:solidFill>
                  <a:srgbClr val="000000"/>
                </a:solidFill>
                <a:latin typeface="Tahoma"/>
                <a:ea typeface="Tahoma"/>
                <a:cs typeface="Tahoma"/>
              </a:rPr>
              <a:t>Acil tedavi ünitelerinde, hasta/yaralılara doktor ve sağlık personeli</a:t>
            </a:r>
            <a:endParaRPr lang="en-US" altLang="zh-CN" sz="1800" dirty="0">
              <a:latin typeface="Tahoma"/>
              <a:ea typeface="Tahoma"/>
              <a:cs typeface="Tahoma"/>
            </a:endParaRPr>
          </a:p>
          <a:p>
            <a:pPr marL="115" algn="l" rtl="0">
              <a:lnSpc>
                <a:spcPts val="1807"/>
              </a:lnSpc>
              <a:spcBef>
                <a:spcPts val="353"/>
              </a:spcBef>
            </a:pPr>
            <a:r>
              <a:rPr lang="en-US" altLang="zh-CN" sz="1800" dirty="0">
                <a:solidFill>
                  <a:srgbClr val="000000"/>
                </a:solidFill>
                <a:latin typeface="Tahoma"/>
                <a:ea typeface="Tahoma"/>
                <a:cs typeface="Tahoma"/>
              </a:rPr>
              <a:t>tarafından yapılan tıbbi müdahalelerdir.</a:t>
            </a:r>
            <a:endParaRPr lang="en-US" altLang="zh-CN" sz="1800" dirty="0">
              <a:latin typeface="Tahoma"/>
              <a:ea typeface="Tahoma"/>
              <a:cs typeface="Tahoma"/>
            </a:endParaRPr>
          </a:p>
          <a:p>
            <a:pPr marL="115" algn="l" rtl="0">
              <a:lnSpc>
                <a:spcPts val="1728"/>
              </a:lnSpc>
              <a:spcBef>
                <a:spcPts val="2451"/>
              </a:spcBef>
            </a:pPr>
            <a:r>
              <a:rPr lang="en-US" altLang="zh-CN" sz="1800" b="1" dirty="0">
                <a:solidFill>
                  <a:srgbClr val="7C3C4A"/>
                </a:solidFill>
                <a:latin typeface="Tahoma"/>
                <a:ea typeface="Tahoma"/>
                <a:cs typeface="Tahoma"/>
              </a:rPr>
              <a:t>İlkyardım ve Acil Tedavi Arasındaki Fark Nedir?</a:t>
            </a:r>
            <a:endParaRPr lang="en-US" altLang="zh-CN" sz="1800" dirty="0">
              <a:latin typeface="Tahoma"/>
              <a:ea typeface="Tahoma"/>
              <a:cs typeface="Tahoma"/>
            </a:endParaRPr>
          </a:p>
          <a:p>
            <a:pPr marL="914401" algn="l" rtl="0">
              <a:lnSpc>
                <a:spcPts val="1807"/>
              </a:lnSpc>
              <a:spcBef>
                <a:spcPts val="362"/>
              </a:spcBef>
            </a:pPr>
            <a:r>
              <a:rPr lang="en-US" altLang="zh-CN" sz="1800" dirty="0">
                <a:solidFill>
                  <a:srgbClr val="000000"/>
                </a:solidFill>
                <a:latin typeface="Tahoma"/>
                <a:ea typeface="Tahoma"/>
                <a:cs typeface="Tahoma"/>
              </a:rPr>
              <a:t>Acil tedavi bu konuda ehliyetli kişilerce gerekli donanımla yapılan</a:t>
            </a:r>
            <a:endParaRPr lang="en-US" altLang="zh-CN" sz="1800" dirty="0">
              <a:latin typeface="Tahoma"/>
              <a:ea typeface="Tahoma"/>
              <a:cs typeface="Tahoma"/>
            </a:endParaRPr>
          </a:p>
          <a:p>
            <a:pPr marL="114" marR="26887" algn="just" rtl="0">
              <a:lnSpc>
                <a:spcPts val="2160"/>
              </a:lnSpc>
            </a:pPr>
            <a:r>
              <a:rPr lang="en-US" altLang="zh-CN" sz="1800" dirty="0">
                <a:solidFill>
                  <a:srgbClr val="000000"/>
                </a:solidFill>
                <a:latin typeface="Tahoma"/>
                <a:ea typeface="Tahoma"/>
                <a:cs typeface="Tahoma"/>
              </a:rPr>
              <a:t>müdahale olmasına karşın, ilkyardım bu konuda eğitim almış herkesin olayın olduğu yerde bulabildiği malzemeleri kullanarak yaptığı hayat kurtarıcı müdahaledir.</a:t>
            </a:r>
            <a:endParaRPr lang="en-US" altLang="zh-CN" sz="1800" dirty="0">
              <a:latin typeface="Tahoma"/>
              <a:ea typeface="Tahoma"/>
              <a:cs typeface="Tahoma"/>
            </a:endParaRPr>
          </a:p>
        </p:txBody>
      </p:sp>
      <p:sp>
        <p:nvSpPr>
          <p:cNvPr id="8" name="Text Box4"/>
          <p:cNvSpPr txBox="1"/>
          <p:nvPr/>
        </p:nvSpPr>
        <p:spPr>
          <a:xfrm>
            <a:off x="7275527" y="6541928"/>
            <a:ext cx="1948074" cy="225703"/>
          </a:xfrm>
          <a:prstGeom prst="rect">
            <a:avLst/>
          </a:prstGeom>
          <a:noFill/>
        </p:spPr>
        <p:txBody>
          <a:bodyPr wrap="square" lIns="0" tIns="0" rIns="0" rtlCol="0">
            <a:spAutoFit/>
          </a:bodyPr>
          <a:lstStyle/>
          <a:p>
            <a:pPr algn="l" rtl="0">
              <a:lnSpc>
                <a:spcPts val="1358"/>
              </a:lnSpc>
            </a:pPr>
            <a:r>
              <a:rPr lang="tr-TR" altLang="zh-CN" sz="1200" b="1" spc="-6" dirty="0" smtClean="0">
                <a:latin typeface="Arial"/>
                <a:ea typeface="Arial"/>
                <a:cs typeface="Arial"/>
              </a:rPr>
              <a:t>Doruk sürücü kursu</a:t>
            </a:r>
            <a:endParaRPr lang="en-US" altLang="zh-CN" sz="1200" b="1" dirty="0">
              <a:latin typeface="Arial"/>
              <a:ea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Image92"/>
          <p:cNvPicPr>
            <a:picLocks noChangeAspect="1"/>
          </p:cNvPicPr>
          <p:nvPr/>
        </p:nvPicPr>
        <p:blipFill>
          <a:blip r:embed="rId2"/>
          <a:stretch>
            <a:fillRect/>
          </a:stretch>
        </p:blipFill>
        <p:spPr>
          <a:xfrm>
            <a:off x="771022" y="345948"/>
            <a:ext cx="9195818" cy="6912865"/>
          </a:xfrm>
          <a:prstGeom prst="rect">
            <a:avLst/>
          </a:prstGeom>
          <a:noFill/>
        </p:spPr>
      </p:pic>
      <p:sp>
        <p:nvSpPr>
          <p:cNvPr id="93" name="Text Box93"/>
          <p:cNvSpPr txBox="1"/>
          <p:nvPr/>
        </p:nvSpPr>
        <p:spPr>
          <a:xfrm>
            <a:off x="1517791" y="1171500"/>
            <a:ext cx="7589529" cy="5137304"/>
          </a:xfrm>
          <a:prstGeom prst="rect">
            <a:avLst/>
          </a:prstGeom>
          <a:noFill/>
        </p:spPr>
        <p:txBody>
          <a:bodyPr wrap="square" lIns="0" tIns="0" rIns="0" rtlCol="0">
            <a:spAutoFit/>
          </a:bodyPr>
          <a:lstStyle/>
          <a:p>
            <a:pPr algn="l" rtl="0">
              <a:lnSpc>
                <a:spcPts val="2056"/>
              </a:lnSpc>
            </a:pPr>
            <a:r>
              <a:rPr lang="en-US" altLang="zh-CN" sz="1800" b="1" dirty="0">
                <a:solidFill>
                  <a:srgbClr val="FEA022"/>
                </a:solidFill>
                <a:latin typeface="Arial"/>
                <a:ea typeface="Arial"/>
                <a:cs typeface="Arial"/>
              </a:rPr>
              <a:t>Hasta/yaralının Değerlendirilmesinin Amacı Nedir?</a:t>
            </a:r>
            <a:endParaRPr lang="en-US" altLang="zh-CN" sz="1800" dirty="0">
              <a:latin typeface="Arial"/>
              <a:ea typeface="Arial"/>
              <a:cs typeface="Arial"/>
            </a:endParaRPr>
          </a:p>
          <a:p>
            <a:pPr algn="l" rtl="0">
              <a:lnSpc>
                <a:spcPts val="2038"/>
              </a:lnSpc>
              <a:spcBef>
                <a:spcPts val="2279"/>
              </a:spcBef>
            </a:pPr>
            <a:r>
              <a:rPr lang="en-US" altLang="zh-CN" sz="1800" dirty="0">
                <a:solidFill>
                  <a:srgbClr val="000000"/>
                </a:solidFill>
                <a:latin typeface="Arial"/>
                <a:ea typeface="Arial"/>
                <a:cs typeface="Arial"/>
              </a:rPr>
              <a:t> Hastalık ya da yaralanmanın ciddiyetinin değerlendirmesi,</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İlkyardım önceliklerinin belirlenmesi,</a:t>
            </a:r>
            <a:endParaRPr lang="en-US" altLang="zh-CN" sz="18005"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Yapılacak ilkyardım yönteminin belirlenmesi,</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Güvenli bir müdahale sağlanması.</a:t>
            </a:r>
            <a:endParaRPr lang="en-US" altLang="zh-CN" sz="1800" dirty="0">
              <a:latin typeface="Arial"/>
              <a:ea typeface="Arial"/>
              <a:cs typeface="Arial"/>
            </a:endParaRPr>
          </a:p>
          <a:p>
            <a:pPr marL="59436" algn="l" rtl="0">
              <a:lnSpc>
                <a:spcPts val="2056"/>
              </a:lnSpc>
              <a:spcBef>
                <a:spcPts val="1752"/>
              </a:spcBef>
            </a:pPr>
            <a:r>
              <a:rPr lang="en-US" altLang="zh-CN" sz="1800" b="1" dirty="0">
                <a:solidFill>
                  <a:srgbClr val="FEA022"/>
                </a:solidFill>
                <a:latin typeface="Arial"/>
                <a:ea typeface="Arial"/>
                <a:cs typeface="Arial"/>
              </a:rPr>
              <a:t>Hasta/yaralının İlk Değerlendirilme Aşamaları Nelerdir?</a:t>
            </a:r>
            <a:endParaRPr lang="en-US" altLang="zh-CN" dirty="0">
              <a:latin typeface="Arial"/>
              <a:ea typeface="Arial"/>
              <a:cs typeface="Arial"/>
            </a:endParaRPr>
          </a:p>
          <a:p>
            <a:pPr marL="59436" indent="914401" algn="just" rtl="0">
              <a:lnSpc>
                <a:spcPts val="2160"/>
              </a:lnSpc>
              <a:spcBef>
                <a:spcPts val="2156"/>
              </a:spcBef>
            </a:pPr>
            <a:r>
              <a:rPr lang="en-US" altLang="zh-CN" sz="1800" dirty="0">
                <a:solidFill>
                  <a:srgbClr val="000000"/>
                </a:solidFill>
                <a:latin typeface="Arial"/>
                <a:ea typeface="Arial"/>
                <a:cs typeface="Arial"/>
              </a:rPr>
              <a:t>Hasta/yaralıya sözlü uyaranla ya da hafifçe omzuna dokunarak ―iyi misiniz?” diye sorularak bilinç durumu değerlendirmesi yapılır. Bilinç durumunun değerlendirilmesi daha sonraki aşamalar için önemlidir.</a:t>
            </a:r>
            <a:endParaRPr lang="en-US" altLang="zh-CN" sz="1800" dirty="0">
              <a:latin typeface="Arial"/>
              <a:ea typeface="Arial"/>
              <a:cs typeface="Arial"/>
            </a:endParaRPr>
          </a:p>
          <a:p>
            <a:pPr marL="35052" algn="l" rtl="0">
              <a:lnSpc>
                <a:spcPts val="2056"/>
              </a:lnSpc>
              <a:spcBef>
                <a:spcPts val="2995"/>
              </a:spcBef>
            </a:pPr>
            <a:r>
              <a:rPr lang="en-US" altLang="zh-CN" sz="1596" b="1" dirty="0">
                <a:solidFill>
                  <a:srgbClr val="FF0000"/>
                </a:solidFill>
                <a:latin typeface="Century Gothic"/>
                <a:ea typeface="Century Gothic"/>
                <a:cs typeface="Century Gothic"/>
              </a:rPr>
              <a:t>İ</a:t>
            </a:r>
            <a:r>
              <a:rPr lang="en-US" altLang="zh-CN" sz="1596" dirty="0">
                <a:solidFill>
                  <a:srgbClr val="FF0000"/>
                </a:solidFill>
                <a:latin typeface="Arial"/>
                <a:ea typeface="Arial"/>
                <a:cs typeface="Arial"/>
              </a:rPr>
              <a:t>lk Yardımda Öncelik Sırası</a:t>
            </a:r>
            <a:endParaRPr lang="en-US" altLang="zh-CN" sz="1596" dirty="0">
              <a:latin typeface="Arial"/>
              <a:ea typeface="Arial"/>
              <a:cs typeface="Arial"/>
            </a:endParaRPr>
          </a:p>
          <a:p>
            <a:pPr marL="300229" algn="l" rtl="0">
              <a:lnSpc>
                <a:spcPts val="1634"/>
              </a:lnSpc>
              <a:spcBef>
                <a:spcPts val="992"/>
              </a:spcBef>
            </a:pPr>
            <a:r>
              <a:rPr lang="en-US" altLang="zh-CN" sz="1596" dirty="0">
                <a:solidFill>
                  <a:srgbClr val="000000"/>
                </a:solidFill>
                <a:latin typeface="Verdana"/>
                <a:ea typeface="Verdana"/>
                <a:cs typeface="Verdana"/>
              </a:rPr>
              <a:t>Solunumu duranlar</a:t>
            </a:r>
            <a:endParaRPr lang="en-US" altLang="zh-CN" sz="1596" dirty="0">
              <a:latin typeface="Verdana"/>
              <a:ea typeface="Verdana"/>
              <a:cs typeface="Verdana"/>
            </a:endParaRPr>
          </a:p>
          <a:p>
            <a:pPr marL="300229" algn="l" rtl="0">
              <a:lnSpc>
                <a:spcPts val="1634"/>
              </a:lnSpc>
              <a:spcBef>
                <a:spcPts val="586"/>
              </a:spcBef>
            </a:pPr>
            <a:r>
              <a:rPr lang="en-US" altLang="zh-CN" sz="1596" dirty="0">
                <a:solidFill>
                  <a:srgbClr val="000000"/>
                </a:solidFill>
                <a:latin typeface="Verdana"/>
                <a:ea typeface="Verdana"/>
                <a:cs typeface="Verdana"/>
              </a:rPr>
              <a:t>Kalbi duranlar</a:t>
            </a:r>
            <a:endParaRPr lang="en-US" altLang="zh-CN" sz="1596" dirty="0">
              <a:latin typeface="Verdana"/>
              <a:ea typeface="Verdana"/>
              <a:cs typeface="Verdana"/>
            </a:endParaRPr>
          </a:p>
          <a:p>
            <a:pPr marL="300229" algn="l" rtl="0">
              <a:lnSpc>
                <a:spcPts val="1634"/>
              </a:lnSpc>
              <a:spcBef>
                <a:spcPts val="586"/>
              </a:spcBef>
            </a:pPr>
            <a:r>
              <a:rPr lang="en-US" altLang="zh-CN" sz="1596" dirty="0">
                <a:solidFill>
                  <a:srgbClr val="000000"/>
                </a:solidFill>
                <a:latin typeface="Verdana"/>
                <a:ea typeface="Verdana"/>
                <a:cs typeface="Verdana"/>
              </a:rPr>
              <a:t>kanaması olanlar</a:t>
            </a:r>
            <a:endParaRPr lang="en-US" altLang="zh-CN" sz="1596" dirty="0">
              <a:latin typeface="Verdana"/>
              <a:ea typeface="Verdana"/>
              <a:cs typeface="Verdana"/>
            </a:endParaRPr>
          </a:p>
          <a:p>
            <a:pPr marL="300229" algn="l" rtl="0">
              <a:lnSpc>
                <a:spcPts val="1634"/>
              </a:lnSpc>
              <a:spcBef>
                <a:spcPts val="586"/>
              </a:spcBef>
            </a:pPr>
            <a:r>
              <a:rPr lang="en-US" altLang="zh-CN" sz="1596" dirty="0">
                <a:solidFill>
                  <a:srgbClr val="000000"/>
                </a:solidFill>
                <a:latin typeface="Verdana"/>
                <a:ea typeface="Verdana"/>
                <a:cs typeface="Verdana"/>
              </a:rPr>
              <a:t>Şoka girenler</a:t>
            </a:r>
            <a:endParaRPr lang="en-US" altLang="zh-CN" sz="1596" dirty="0">
              <a:latin typeface="Verdana"/>
              <a:ea typeface="Verdana"/>
              <a:cs typeface="Verdana"/>
            </a:endParaRPr>
          </a:p>
        </p:txBody>
      </p:sp>
      <p:sp>
        <p:nvSpPr>
          <p:cNvPr id="94" name="Text Box94"/>
          <p:cNvSpPr txBox="1"/>
          <p:nvPr/>
        </p:nvSpPr>
        <p:spPr>
          <a:xfrm>
            <a:off x="1818020" y="6279199"/>
            <a:ext cx="1716313" cy="207557"/>
          </a:xfrm>
          <a:prstGeom prst="rect">
            <a:avLst/>
          </a:prstGeom>
          <a:noFill/>
        </p:spPr>
        <p:txBody>
          <a:bodyPr wrap="square" lIns="0" tIns="0" rIns="0" rtlCol="0">
            <a:spAutoFit/>
          </a:bodyPr>
          <a:lstStyle/>
          <a:p>
            <a:pPr algn="l" rtl="0">
              <a:lnSpc>
                <a:spcPts val="1634"/>
              </a:lnSpc>
            </a:pPr>
            <a:r>
              <a:rPr lang="en-US" altLang="zh-CN" sz="1596" spc="0" dirty="0">
                <a:solidFill>
                  <a:srgbClr val="000000"/>
                </a:solidFill>
                <a:latin typeface="Verdana"/>
                <a:ea typeface="Verdana"/>
                <a:cs typeface="Verdana"/>
              </a:rPr>
              <a:t>k</a:t>
            </a:r>
            <a:r>
              <a:rPr lang="en-US" altLang="zh-CN" sz="1596" spc="-4" dirty="0">
                <a:solidFill>
                  <a:srgbClr val="000000"/>
                </a:solidFill>
                <a:latin typeface="Verdana"/>
                <a:ea typeface="Verdana"/>
                <a:cs typeface="Verdana"/>
              </a:rPr>
              <a:t>ır</a:t>
            </a:r>
            <a:r>
              <a:rPr lang="en-US" altLang="zh-CN" sz="1596" spc="-3" dirty="0">
                <a:solidFill>
                  <a:srgbClr val="000000"/>
                </a:solidFill>
                <a:latin typeface="Verdana"/>
                <a:ea typeface="Verdana"/>
                <a:cs typeface="Verdana"/>
              </a:rPr>
              <a:t>ık</a:t>
            </a:r>
            <a:r>
              <a:rPr lang="en-US" altLang="zh-CN" sz="1596" spc="-368" dirty="0">
                <a:solidFill>
                  <a:srgbClr val="000000"/>
                </a:solidFill>
                <a:latin typeface="Verdana"/>
                <a:ea typeface="Verdana"/>
                <a:cs typeface="Verdana"/>
              </a:rPr>
              <a:t> </a:t>
            </a:r>
            <a:r>
              <a:rPr lang="en-US" altLang="zh-CN" sz="1596" spc="0" dirty="0">
                <a:solidFill>
                  <a:srgbClr val="000000"/>
                </a:solidFill>
                <a:latin typeface="Verdana"/>
                <a:ea typeface="Verdana"/>
                <a:cs typeface="Verdana"/>
              </a:rPr>
              <a:t>,</a:t>
            </a:r>
            <a:r>
              <a:rPr lang="en-US" altLang="zh-CN" sz="1596" spc="-13" dirty="0">
                <a:solidFill>
                  <a:srgbClr val="000000"/>
                </a:solidFill>
                <a:latin typeface="Verdana"/>
                <a:ea typeface="Verdana"/>
                <a:cs typeface="Verdana"/>
              </a:rPr>
              <a:t> </a:t>
            </a:r>
            <a:r>
              <a:rPr lang="en-US" altLang="zh-CN" sz="1596" spc="-9" dirty="0">
                <a:solidFill>
                  <a:srgbClr val="000000"/>
                </a:solidFill>
                <a:latin typeface="Verdana"/>
                <a:ea typeface="Verdana"/>
                <a:cs typeface="Verdana"/>
              </a:rPr>
              <a:t>ç</a:t>
            </a:r>
            <a:r>
              <a:rPr lang="en-US" altLang="zh-CN" sz="1596" spc="-4" dirty="0">
                <a:solidFill>
                  <a:srgbClr val="000000"/>
                </a:solidFill>
                <a:latin typeface="Verdana"/>
                <a:ea typeface="Verdana"/>
                <a:cs typeface="Verdana"/>
              </a:rPr>
              <a:t>ık</a:t>
            </a:r>
            <a:r>
              <a:rPr lang="en-US" altLang="zh-CN" sz="1596" spc="-9" dirty="0">
                <a:solidFill>
                  <a:srgbClr val="000000"/>
                </a:solidFill>
                <a:latin typeface="Verdana"/>
                <a:ea typeface="Verdana"/>
                <a:cs typeface="Verdana"/>
              </a:rPr>
              <a:t>ı</a:t>
            </a:r>
            <a:r>
              <a:rPr lang="en-US" altLang="zh-CN" sz="1596" spc="0" dirty="0">
                <a:solidFill>
                  <a:srgbClr val="000000"/>
                </a:solidFill>
                <a:latin typeface="Verdana"/>
                <a:ea typeface="Verdana"/>
                <a:cs typeface="Verdana"/>
              </a:rPr>
              <a:t>ğı</a:t>
            </a:r>
            <a:r>
              <a:rPr lang="en-US" altLang="zh-CN" sz="1596" spc="154" dirty="0">
                <a:solidFill>
                  <a:srgbClr val="000000"/>
                </a:solidFill>
                <a:latin typeface="Verdana"/>
                <a:ea typeface="Verdana"/>
                <a:cs typeface="Verdana"/>
              </a:rPr>
              <a:t> </a:t>
            </a:r>
            <a:r>
              <a:rPr lang="en-US" altLang="zh-CN" sz="1596" spc="-2" dirty="0">
                <a:solidFill>
                  <a:srgbClr val="000000"/>
                </a:solidFill>
                <a:latin typeface="Verdana"/>
                <a:ea typeface="Verdana"/>
                <a:cs typeface="Verdana"/>
              </a:rPr>
              <a:t>olan</a:t>
            </a:r>
            <a:endParaRPr lang="en-US" altLang="zh-CN" sz="1596">
              <a:latin typeface="Verdana"/>
              <a:ea typeface="Verdana"/>
              <a:cs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96"/>
          <p:cNvPicPr>
            <a:picLocks noChangeAspect="1"/>
          </p:cNvPicPr>
          <p:nvPr/>
        </p:nvPicPr>
        <p:blipFill>
          <a:blip r:embed="rId2"/>
          <a:stretch>
            <a:fillRect/>
          </a:stretch>
        </p:blipFill>
        <p:spPr>
          <a:xfrm>
            <a:off x="771022" y="345948"/>
            <a:ext cx="9195818" cy="6912865"/>
          </a:xfrm>
          <a:prstGeom prst="rect">
            <a:avLst/>
          </a:prstGeom>
          <a:noFill/>
        </p:spPr>
      </p:pic>
      <p:sp>
        <p:nvSpPr>
          <p:cNvPr id="97" name="Text Box97"/>
          <p:cNvSpPr txBox="1"/>
          <p:nvPr/>
        </p:nvSpPr>
        <p:spPr>
          <a:xfrm>
            <a:off x="1334911" y="956615"/>
            <a:ext cx="7990949" cy="3965188"/>
          </a:xfrm>
          <a:prstGeom prst="rect">
            <a:avLst/>
          </a:prstGeom>
          <a:noFill/>
        </p:spPr>
        <p:txBody>
          <a:bodyPr wrap="square" lIns="0" tIns="0" rIns="0" rtlCol="0">
            <a:spAutoFit/>
          </a:bodyPr>
          <a:lstStyle/>
          <a:p>
            <a:pPr algn="l" rtl="0">
              <a:lnSpc>
                <a:spcPts val="2056"/>
              </a:lnSpc>
            </a:pPr>
            <a:r>
              <a:rPr lang="en-US" altLang="zh-CN" sz="1800" b="1" spc="-14" dirty="0">
                <a:solidFill>
                  <a:srgbClr val="FEA022"/>
                </a:solidFill>
                <a:latin typeface="Arial"/>
                <a:ea typeface="Arial"/>
                <a:cs typeface="Arial"/>
              </a:rPr>
              <a:t>A</a:t>
            </a:r>
            <a:r>
              <a:rPr lang="en-US" altLang="zh-CN" sz="1800" b="1" dirty="0">
                <a:solidFill>
                  <a:srgbClr val="FEA022"/>
                </a:solidFill>
                <a:latin typeface="Arial"/>
                <a:ea typeface="Arial"/>
                <a:cs typeface="Arial"/>
              </a:rPr>
              <a:t>. Havayolu açıklığının değerlendirilmesi:</a:t>
            </a:r>
            <a:endParaRPr lang="en-US" altLang="zh-CN" sz="1800" dirty="0">
              <a:latin typeface="Arial"/>
              <a:ea typeface="Arial"/>
              <a:cs typeface="Arial"/>
            </a:endParaRPr>
          </a:p>
          <a:p>
            <a:pPr algn="l" rtl="0">
              <a:lnSpc>
                <a:spcPts val="2160"/>
              </a:lnSpc>
              <a:spcBef>
                <a:spcPts val="2156"/>
              </a:spcBef>
            </a:pPr>
            <a:r>
              <a:rPr lang="en-US" altLang="zh-CN" sz="1800" dirty="0">
                <a:solidFill>
                  <a:srgbClr val="000000"/>
                </a:solidFill>
                <a:latin typeface="Arial"/>
                <a:ea typeface="Arial"/>
                <a:cs typeface="Arial"/>
              </a:rPr>
              <a:t> Özellikle bilinç kaybı olanlarda dil geri kaçarak solunum yolunu tıkayabilir ya da kusmuk, yabancı cisimlerle solunum yolu tıkanabilir. Havanın akciğerlere ulaşabilmesi için hava yolunun açık olması gerekir.</a:t>
            </a:r>
            <a:endParaRPr lang="en-US" altLang="zh-CN" sz="1800" dirty="0">
              <a:latin typeface="Arial"/>
              <a:ea typeface="Arial"/>
              <a:cs typeface="Arial"/>
            </a:endParaRPr>
          </a:p>
          <a:p>
            <a:pPr marL="1" marR="1632" algn="l" rtl="0">
              <a:lnSpc>
                <a:spcPts val="2160"/>
              </a:lnSpc>
            </a:pPr>
            <a:r>
              <a:rPr lang="en-US" altLang="zh-CN" sz="1800" dirty="0">
                <a:solidFill>
                  <a:srgbClr val="000000"/>
                </a:solidFill>
                <a:latin typeface="Arial"/>
                <a:ea typeface="Arial"/>
                <a:cs typeface="Arial"/>
              </a:rPr>
              <a:t> Hava yolu açıklığı sağlanırken hasta/yaralı baş, boyun, gövde ekseni düz olacak şekilde yatırılmalıdır.</a:t>
            </a:r>
            <a:endParaRPr lang="en-US" altLang="zh-CN" sz="1800" dirty="0">
              <a:latin typeface="Arial"/>
              <a:ea typeface="Arial"/>
              <a:cs typeface="Arial"/>
            </a:endParaRPr>
          </a:p>
          <a:p>
            <a:pPr marR="1708" indent="1" algn="just" rtl="0">
              <a:lnSpc>
                <a:spcPts val="2160"/>
              </a:lnSpc>
            </a:pPr>
            <a:r>
              <a:rPr lang="en-US" altLang="zh-CN" sz="1800" dirty="0">
                <a:solidFill>
                  <a:srgbClr val="000000"/>
                </a:solidFill>
                <a:latin typeface="Arial"/>
                <a:ea typeface="Arial"/>
                <a:cs typeface="Arial"/>
              </a:rPr>
              <a:t> Bilinç kaybı belirlenmiş kişide; ağız içine önce göz ile bakılmalı, eğer yabancı cisim var ise işaret parmağı yandan ağız içine sokularak cisim çıkartılmalıdır.</a:t>
            </a:r>
            <a:endParaRPr lang="en-US" altLang="zh-CN" sz="1800" dirty="0">
              <a:latin typeface="Arial"/>
              <a:ea typeface="Arial"/>
              <a:cs typeface="Arial"/>
            </a:endParaRPr>
          </a:p>
          <a:p>
            <a:pPr marR="568" algn="just" rtl="0">
              <a:lnSpc>
                <a:spcPts val="2160"/>
              </a:lnSpc>
            </a:pPr>
            <a:r>
              <a:rPr lang="en-US" altLang="zh-CN" sz="1800" dirty="0">
                <a:solidFill>
                  <a:srgbClr val="000000"/>
                </a:solidFill>
                <a:latin typeface="Arial"/>
                <a:ea typeface="Arial"/>
                <a:cs typeface="Arial"/>
              </a:rPr>
              <a:t> Daha sonra bir el hasta/yaralının alnına, diğer elin 2 parmağı çene kemiğinin üzerine koyulur, alından bastırıl ıp çeneden kaldırılarak baş geriye doğru itilip Baş geri-Çene yukarı pozisyonu verilir. Bu işlemler sırasında sert hareketlerden kaçınılmalıdır.</a:t>
            </a:r>
            <a:endParaRPr lang="en-US" altLang="zh-CN" sz="1800" dirty="0">
              <a:latin typeface="Arial"/>
              <a:ea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Image99"/>
          <p:cNvPicPr>
            <a:picLocks noChangeAspect="1"/>
          </p:cNvPicPr>
          <p:nvPr/>
        </p:nvPicPr>
        <p:blipFill>
          <a:blip r:embed="rId2"/>
          <a:stretch>
            <a:fillRect/>
          </a:stretch>
        </p:blipFill>
        <p:spPr>
          <a:xfrm>
            <a:off x="771022" y="345948"/>
            <a:ext cx="9195818" cy="6912865"/>
          </a:xfrm>
          <a:prstGeom prst="rect">
            <a:avLst/>
          </a:prstGeom>
          <a:noFill/>
        </p:spPr>
      </p:pic>
      <p:sp>
        <p:nvSpPr>
          <p:cNvPr id="100" name="Text Box100"/>
          <p:cNvSpPr txBox="1"/>
          <p:nvPr/>
        </p:nvSpPr>
        <p:spPr>
          <a:xfrm>
            <a:off x="1405015" y="1098348"/>
            <a:ext cx="7993389" cy="2246769"/>
          </a:xfrm>
          <a:prstGeom prst="rect">
            <a:avLst/>
          </a:prstGeom>
          <a:noFill/>
        </p:spPr>
        <p:txBody>
          <a:bodyPr wrap="square" lIns="0" tIns="0" rIns="0" rtlCol="0">
            <a:spAutoFit/>
          </a:bodyPr>
          <a:lstStyle/>
          <a:p>
            <a:pPr algn="l" rtl="0">
              <a:lnSpc>
                <a:spcPts val="2056"/>
              </a:lnSpc>
            </a:pPr>
            <a:r>
              <a:rPr lang="en-US" altLang="zh-CN" sz="1800" b="1" spc="0" dirty="0">
                <a:solidFill>
                  <a:srgbClr val="FEA022"/>
                </a:solidFill>
                <a:latin typeface="Arial"/>
                <a:ea typeface="Arial"/>
                <a:cs typeface="Arial"/>
              </a:rPr>
              <a:t>B.</a:t>
            </a:r>
            <a:r>
              <a:rPr lang="en-US" altLang="zh-CN" sz="1800" b="1" dirty="0">
                <a:solidFill>
                  <a:srgbClr val="FEA022"/>
                </a:solidFill>
                <a:latin typeface="Arial"/>
                <a:ea typeface="Arial"/>
                <a:cs typeface="Arial"/>
              </a:rPr>
              <a:t> </a:t>
            </a:r>
            <a:r>
              <a:rPr lang="en-US" altLang="zh-CN" sz="1800" b="1" spc="3" dirty="0">
                <a:solidFill>
                  <a:srgbClr val="FEA022"/>
                </a:solidFill>
                <a:latin typeface="Arial"/>
                <a:ea typeface="Arial"/>
                <a:cs typeface="Arial"/>
              </a:rPr>
              <a:t>Solunumun</a:t>
            </a:r>
            <a:r>
              <a:rPr lang="en-US" altLang="zh-CN" sz="1800" b="1" spc="-634" dirty="0">
                <a:solidFill>
                  <a:srgbClr val="FEA022"/>
                </a:solidFill>
                <a:latin typeface="Arial"/>
                <a:ea typeface="Arial"/>
                <a:cs typeface="Arial"/>
              </a:rPr>
              <a:t> </a:t>
            </a:r>
            <a:r>
              <a:rPr lang="en-US" altLang="zh-CN" sz="1800" b="1" spc="-3" dirty="0">
                <a:solidFill>
                  <a:srgbClr val="FEA022"/>
                </a:solidFill>
                <a:latin typeface="Arial"/>
                <a:ea typeface="Arial"/>
                <a:cs typeface="Arial"/>
              </a:rPr>
              <a:t>de</a:t>
            </a:r>
            <a:r>
              <a:rPr lang="en-US" altLang="zh-CN" sz="1800" b="1" spc="0" dirty="0">
                <a:solidFill>
                  <a:srgbClr val="FEA022"/>
                </a:solidFill>
                <a:latin typeface="Arial"/>
                <a:ea typeface="Arial"/>
                <a:cs typeface="Arial"/>
              </a:rPr>
              <a:t>ğerlendirilmesi:</a:t>
            </a:r>
            <a:endParaRPr lang="en-US" altLang="zh-CN" sz="1800" dirty="0">
              <a:latin typeface="Arial"/>
              <a:ea typeface="Arial"/>
              <a:cs typeface="Arial"/>
            </a:endParaRPr>
          </a:p>
          <a:p>
            <a:pPr marL="914401" algn="l" rtl="0">
              <a:lnSpc>
                <a:spcPts val="2038"/>
              </a:lnSpc>
              <a:spcBef>
                <a:spcPts val="119"/>
              </a:spcBef>
            </a:pPr>
            <a:r>
              <a:rPr lang="en-US" altLang="zh-CN" sz="1800" dirty="0">
                <a:solidFill>
                  <a:srgbClr val="000000"/>
                </a:solidFill>
                <a:latin typeface="Arial"/>
                <a:ea typeface="Arial"/>
                <a:cs typeface="Arial"/>
              </a:rPr>
              <a:t>İlkyardımcı, başını hasta/yaralının göğsüne bakacak şekilde yan</a:t>
            </a:r>
            <a:endParaRPr lang="en-US" altLang="zh-CN" sz="1800" dirty="0">
              <a:latin typeface="Arial"/>
              <a:ea typeface="Arial"/>
              <a:cs typeface="Arial"/>
            </a:endParaRPr>
          </a:p>
          <a:p>
            <a:pPr marR="2094" algn="l" rtl="0">
              <a:lnSpc>
                <a:spcPts val="2160"/>
              </a:lnSpc>
            </a:pPr>
            <a:r>
              <a:rPr lang="en-US" altLang="zh-CN" sz="1800" dirty="0">
                <a:solidFill>
                  <a:srgbClr val="000000"/>
                </a:solidFill>
                <a:latin typeface="Arial"/>
                <a:ea typeface="Arial"/>
                <a:cs typeface="Arial"/>
              </a:rPr>
              <a:t>çevirerek yüzünü hasta/yaralının ağzına yaklaştırır, Bak-Dinle-Hisset yöntemi ile solunum yapıp yapmadığını 10 saniye süre ile değerlendirir.</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Göğüs kafesinin solunum hareketine bakılır,</a:t>
            </a:r>
            <a:endParaRPr lang="en-US" altLang="zh-CN" sz="1800" dirty="0">
              <a:latin typeface="Arial"/>
              <a:ea typeface="Arial"/>
              <a:cs typeface="Arial"/>
            </a:endParaRPr>
          </a:p>
          <a:p>
            <a:pPr algn="just" rtl="0">
              <a:lnSpc>
                <a:spcPts val="2160"/>
              </a:lnSpc>
            </a:pPr>
            <a:r>
              <a:rPr lang="en-US" altLang="zh-CN" sz="1800" dirty="0">
                <a:solidFill>
                  <a:srgbClr val="000000"/>
                </a:solidFill>
                <a:latin typeface="Arial"/>
                <a:ea typeface="Arial"/>
                <a:cs typeface="Arial"/>
              </a:rPr>
              <a:t> Eğilip kulağını hastanın ağzına yaklaştırarak solunum dinlenir ve hastanın soluğunu yanağında hissetmeye çalışılır, Solunum yoksa derhal yapay solunuma başlanır.</a:t>
            </a:r>
            <a:endParaRPr lang="en-US" altLang="zh-CN" sz="1800" dirty="0">
              <a:latin typeface="Arial"/>
              <a:ea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102"/>
          <p:cNvPicPr>
            <a:picLocks noChangeAspect="1"/>
          </p:cNvPicPr>
          <p:nvPr/>
        </p:nvPicPr>
        <p:blipFill>
          <a:blip r:embed="rId2"/>
          <a:stretch>
            <a:fillRect/>
          </a:stretch>
        </p:blipFill>
        <p:spPr>
          <a:xfrm>
            <a:off x="771022" y="345948"/>
            <a:ext cx="9195818" cy="6912865"/>
          </a:xfrm>
          <a:prstGeom prst="rect">
            <a:avLst/>
          </a:prstGeom>
          <a:noFill/>
        </p:spPr>
      </p:pic>
      <p:sp>
        <p:nvSpPr>
          <p:cNvPr id="103" name="Text Box103"/>
          <p:cNvSpPr txBox="1"/>
          <p:nvPr/>
        </p:nvSpPr>
        <p:spPr>
          <a:xfrm>
            <a:off x="1406539" y="985572"/>
            <a:ext cx="7775455" cy="1990288"/>
          </a:xfrm>
          <a:prstGeom prst="rect">
            <a:avLst/>
          </a:prstGeom>
          <a:noFill/>
        </p:spPr>
        <p:txBody>
          <a:bodyPr wrap="square" lIns="0" tIns="0" rIns="0" rtlCol="0">
            <a:spAutoFit/>
          </a:bodyPr>
          <a:lstStyle/>
          <a:p>
            <a:pPr algn="l" rtl="0">
              <a:lnSpc>
                <a:spcPts val="2056"/>
              </a:lnSpc>
            </a:pPr>
            <a:r>
              <a:rPr lang="en-US" altLang="zh-CN" sz="1800" b="1" spc="0" dirty="0">
                <a:solidFill>
                  <a:srgbClr val="FEA022"/>
                </a:solidFill>
                <a:latin typeface="Arial"/>
                <a:ea typeface="Arial"/>
                <a:cs typeface="Arial"/>
              </a:rPr>
              <a:t>C.</a:t>
            </a:r>
            <a:r>
              <a:rPr lang="en-US" altLang="zh-CN" sz="1800" b="1" dirty="0">
                <a:solidFill>
                  <a:srgbClr val="FEA022"/>
                </a:solidFill>
                <a:latin typeface="Arial"/>
                <a:ea typeface="Arial"/>
                <a:cs typeface="Arial"/>
              </a:rPr>
              <a:t> </a:t>
            </a:r>
            <a:r>
              <a:rPr lang="en-US" altLang="zh-CN" sz="1800" b="1" spc="0" dirty="0">
                <a:solidFill>
                  <a:srgbClr val="FEA022"/>
                </a:solidFill>
                <a:latin typeface="Arial"/>
                <a:ea typeface="Arial"/>
                <a:cs typeface="Arial"/>
              </a:rPr>
              <a:t>Dola</a:t>
            </a:r>
            <a:r>
              <a:rPr lang="en-US" altLang="zh-CN" sz="1800" b="1" spc="-11" dirty="0">
                <a:solidFill>
                  <a:srgbClr val="FEA022"/>
                </a:solidFill>
                <a:latin typeface="Arial"/>
                <a:ea typeface="Arial"/>
                <a:cs typeface="Arial"/>
              </a:rPr>
              <a:t>ş</a:t>
            </a:r>
            <a:r>
              <a:rPr lang="en-US" altLang="zh-CN" sz="1800" b="1" spc="-3" dirty="0">
                <a:solidFill>
                  <a:srgbClr val="FEA022"/>
                </a:solidFill>
                <a:latin typeface="Arial"/>
                <a:ea typeface="Arial"/>
                <a:cs typeface="Arial"/>
              </a:rPr>
              <a:t>ım</a:t>
            </a:r>
            <a:r>
              <a:rPr lang="en-US" altLang="zh-CN" sz="1800" b="1" spc="0" dirty="0">
                <a:solidFill>
                  <a:srgbClr val="FEA022"/>
                </a:solidFill>
                <a:latin typeface="Arial"/>
                <a:ea typeface="Arial"/>
                <a:cs typeface="Arial"/>
              </a:rPr>
              <a:t>ın</a:t>
            </a:r>
            <a:r>
              <a:rPr lang="en-US" altLang="zh-CN" sz="1800" b="1" spc="-599" dirty="0">
                <a:solidFill>
                  <a:srgbClr val="FEA022"/>
                </a:solidFill>
                <a:latin typeface="Arial"/>
                <a:ea typeface="Arial"/>
                <a:cs typeface="Arial"/>
              </a:rPr>
              <a:t> </a:t>
            </a:r>
            <a:r>
              <a:rPr lang="en-US" altLang="zh-CN" sz="1800" b="1" spc="-3" dirty="0">
                <a:solidFill>
                  <a:srgbClr val="FEA022"/>
                </a:solidFill>
                <a:latin typeface="Arial"/>
                <a:ea typeface="Arial"/>
                <a:cs typeface="Arial"/>
              </a:rPr>
              <a:t>de</a:t>
            </a:r>
            <a:r>
              <a:rPr lang="en-US" altLang="zh-CN" sz="1800" b="1" spc="0" dirty="0">
                <a:solidFill>
                  <a:srgbClr val="FEA022"/>
                </a:solidFill>
                <a:latin typeface="Arial"/>
                <a:ea typeface="Arial"/>
                <a:cs typeface="Arial"/>
              </a:rPr>
              <a:t>ğerlendirilmesi:</a:t>
            </a:r>
            <a:endParaRPr lang="en-US" altLang="zh-CN" sz="1800" dirty="0">
              <a:latin typeface="Arial"/>
              <a:ea typeface="Arial"/>
              <a:cs typeface="Arial"/>
            </a:endParaRPr>
          </a:p>
          <a:p>
            <a:pPr indent="914401" algn="just" rtl="0">
              <a:lnSpc>
                <a:spcPts val="2160"/>
              </a:lnSpc>
              <a:spcBef>
                <a:spcPts val="2156"/>
              </a:spcBef>
            </a:pPr>
            <a:r>
              <a:rPr lang="en-US" altLang="zh-CN" sz="1800" dirty="0">
                <a:solidFill>
                  <a:srgbClr val="000000"/>
                </a:solidFill>
                <a:latin typeface="Arial"/>
                <a:ea typeface="Arial"/>
                <a:cs typeface="Arial"/>
              </a:rPr>
              <a:t>Dolaşımın değerlendirilmesi için ilkyardımcı; çocuk ve yetişkinlerde şah damarından, bebeklerde kol atardamarından 3 parmakla 5 saniye süre ile nabız almaya çalışılır. İlk değerlendirme sonucu hasta/yaralının bilinci kapalı fakat solunum ve nabzı varsa derhal koma pozisyonuna getirerek diğer yaralılar değerlendirilir</a:t>
            </a:r>
            <a:endParaRPr lang="en-US" altLang="zh-CN" sz="1800" dirty="0">
              <a:latin typeface="Arial"/>
              <a:ea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105"/>
          <p:cNvPicPr>
            <a:picLocks noChangeAspect="1"/>
          </p:cNvPicPr>
          <p:nvPr/>
        </p:nvPicPr>
        <p:blipFill>
          <a:blip r:embed="rId2"/>
          <a:stretch>
            <a:fillRect/>
          </a:stretch>
        </p:blipFill>
        <p:spPr>
          <a:xfrm>
            <a:off x="771022" y="345948"/>
            <a:ext cx="9195818" cy="6912865"/>
          </a:xfrm>
          <a:prstGeom prst="rect">
            <a:avLst/>
          </a:prstGeom>
          <a:noFill/>
        </p:spPr>
      </p:pic>
      <p:sp>
        <p:nvSpPr>
          <p:cNvPr id="106" name="Text Box106"/>
          <p:cNvSpPr txBox="1"/>
          <p:nvPr/>
        </p:nvSpPr>
        <p:spPr>
          <a:xfrm>
            <a:off x="1333386" y="1165404"/>
            <a:ext cx="7846168" cy="5137304"/>
          </a:xfrm>
          <a:prstGeom prst="rect">
            <a:avLst/>
          </a:prstGeom>
          <a:noFill/>
        </p:spPr>
        <p:txBody>
          <a:bodyPr wrap="square" lIns="0" tIns="0" rIns="0" rtlCol="0">
            <a:spAutoFit/>
          </a:bodyPr>
          <a:lstStyle/>
          <a:p>
            <a:pPr marL="1" algn="l" rtl="0">
              <a:lnSpc>
                <a:spcPts val="2056"/>
              </a:lnSpc>
            </a:pPr>
            <a:r>
              <a:rPr lang="en-US" altLang="zh-CN" sz="1800" b="1" spc="-4" dirty="0">
                <a:solidFill>
                  <a:srgbClr val="FEA022"/>
                </a:solidFill>
                <a:latin typeface="Arial"/>
                <a:ea typeface="Arial"/>
                <a:cs typeface="Arial"/>
              </a:rPr>
              <a:t>Hasta/yaral</a:t>
            </a:r>
            <a:r>
              <a:rPr lang="en-US" altLang="zh-CN" sz="1800" b="1" spc="3" dirty="0">
                <a:solidFill>
                  <a:srgbClr val="FEA022"/>
                </a:solidFill>
                <a:latin typeface="Arial"/>
                <a:ea typeface="Arial"/>
                <a:cs typeface="Arial"/>
              </a:rPr>
              <a:t>ının</a:t>
            </a:r>
            <a:r>
              <a:rPr lang="en-US" altLang="zh-CN" sz="1800" b="1" spc="-583" dirty="0">
                <a:solidFill>
                  <a:srgbClr val="FEA022"/>
                </a:solidFill>
                <a:latin typeface="Arial"/>
                <a:ea typeface="Arial"/>
                <a:cs typeface="Arial"/>
              </a:rPr>
              <a:t> </a:t>
            </a:r>
            <a:r>
              <a:rPr lang="en-US" altLang="zh-CN" sz="1800" b="1" spc="0" dirty="0">
                <a:solidFill>
                  <a:srgbClr val="FEA022"/>
                </a:solidFill>
                <a:latin typeface="Arial"/>
                <a:ea typeface="Arial"/>
                <a:cs typeface="Arial"/>
              </a:rPr>
              <a:t>İkinci</a:t>
            </a:r>
            <a:r>
              <a:rPr lang="en-US" altLang="zh-CN" sz="1800" b="1" dirty="0">
                <a:solidFill>
                  <a:srgbClr val="FEA022"/>
                </a:solidFill>
                <a:latin typeface="Arial"/>
                <a:ea typeface="Arial"/>
                <a:cs typeface="Arial"/>
              </a:rPr>
              <a:t> </a:t>
            </a:r>
            <a:r>
              <a:rPr lang="en-US" altLang="zh-CN" sz="1800" b="1" spc="-8" dirty="0">
                <a:solidFill>
                  <a:srgbClr val="FEA022"/>
                </a:solidFill>
                <a:latin typeface="Arial"/>
                <a:ea typeface="Arial"/>
                <a:cs typeface="Arial"/>
              </a:rPr>
              <a:t>De</a:t>
            </a:r>
            <a:r>
              <a:rPr lang="en-US" altLang="zh-CN" sz="1800" b="1" spc="0" dirty="0">
                <a:solidFill>
                  <a:srgbClr val="FEA022"/>
                </a:solidFill>
                <a:latin typeface="Arial"/>
                <a:ea typeface="Arial"/>
                <a:cs typeface="Arial"/>
              </a:rPr>
              <a:t>ğ</a:t>
            </a:r>
            <a:r>
              <a:rPr lang="en-US" altLang="zh-CN" sz="1800" b="1" spc="-1" dirty="0">
                <a:solidFill>
                  <a:srgbClr val="FEA022"/>
                </a:solidFill>
                <a:latin typeface="Arial"/>
                <a:ea typeface="Arial"/>
                <a:cs typeface="Arial"/>
              </a:rPr>
              <a:t>erlendirmesi</a:t>
            </a:r>
            <a:r>
              <a:rPr lang="en-US" altLang="zh-CN" sz="1800" b="1" spc="19" dirty="0">
                <a:solidFill>
                  <a:srgbClr val="FEA022"/>
                </a:solidFill>
                <a:latin typeface="Arial"/>
                <a:ea typeface="Arial"/>
                <a:cs typeface="Arial"/>
              </a:rPr>
              <a:t> </a:t>
            </a:r>
            <a:r>
              <a:rPr lang="en-US" altLang="zh-CN" sz="1800" b="1" spc="-6" dirty="0">
                <a:solidFill>
                  <a:srgbClr val="FEA022"/>
                </a:solidFill>
                <a:latin typeface="Arial"/>
                <a:ea typeface="Arial"/>
                <a:cs typeface="Arial"/>
              </a:rPr>
              <a:t>Nas</a:t>
            </a:r>
            <a:r>
              <a:rPr lang="en-US" altLang="zh-CN" sz="1800" b="1" spc="0" dirty="0">
                <a:solidFill>
                  <a:srgbClr val="FEA022"/>
                </a:solidFill>
                <a:latin typeface="Arial"/>
                <a:ea typeface="Arial"/>
                <a:cs typeface="Arial"/>
              </a:rPr>
              <a:t>ıl</a:t>
            </a:r>
            <a:r>
              <a:rPr lang="en-US" altLang="zh-CN" sz="1800" b="1" spc="11" dirty="0">
                <a:solidFill>
                  <a:srgbClr val="FEA022"/>
                </a:solidFill>
                <a:latin typeface="Arial"/>
                <a:ea typeface="Arial"/>
                <a:cs typeface="Arial"/>
              </a:rPr>
              <a:t> </a:t>
            </a:r>
            <a:r>
              <a:rPr lang="en-US" altLang="zh-CN" sz="1800" b="1" spc="0" dirty="0">
                <a:solidFill>
                  <a:srgbClr val="FEA022"/>
                </a:solidFill>
                <a:latin typeface="Arial"/>
                <a:ea typeface="Arial"/>
                <a:cs typeface="Arial"/>
              </a:rPr>
              <a:t>Olmal</a:t>
            </a:r>
            <a:r>
              <a:rPr lang="en-US" altLang="zh-CN" sz="1800" b="1" spc="3" dirty="0">
                <a:solidFill>
                  <a:srgbClr val="FEA022"/>
                </a:solidFill>
                <a:latin typeface="Arial"/>
                <a:ea typeface="Arial"/>
                <a:cs typeface="Arial"/>
              </a:rPr>
              <a:t>ıd</a:t>
            </a:r>
            <a:r>
              <a:rPr lang="en-US" altLang="zh-CN" sz="1800" b="1" spc="0" dirty="0">
                <a:solidFill>
                  <a:srgbClr val="FEA022"/>
                </a:solidFill>
                <a:latin typeface="Arial"/>
                <a:ea typeface="Arial"/>
                <a:cs typeface="Arial"/>
              </a:rPr>
              <a:t>ır?</a:t>
            </a:r>
            <a:endParaRPr lang="en-US" altLang="zh-CN" sz="1800" dirty="0">
              <a:latin typeface="Arial"/>
              <a:ea typeface="Arial"/>
              <a:cs typeface="Arial"/>
            </a:endParaRPr>
          </a:p>
          <a:p>
            <a:pPr marL="914402" algn="l" rtl="0">
              <a:lnSpc>
                <a:spcPts val="2038"/>
              </a:lnSpc>
              <a:spcBef>
                <a:spcPts val="2279"/>
              </a:spcBef>
            </a:pPr>
            <a:r>
              <a:rPr lang="en-US" altLang="zh-CN" sz="1800" dirty="0">
                <a:solidFill>
                  <a:srgbClr val="000000"/>
                </a:solidFill>
                <a:latin typeface="Arial"/>
                <a:ea typeface="Arial"/>
                <a:cs typeface="Arial"/>
              </a:rPr>
              <a:t>İlk muayene ile hasta/yaralının yaşam belirtilerinin varlığı güvence</a:t>
            </a:r>
            <a:endParaRPr lang="en-US" altLang="zh-CN" sz="1800" dirty="0">
              <a:latin typeface="Arial"/>
              <a:ea typeface="Arial"/>
              <a:cs typeface="Arial"/>
            </a:endParaRPr>
          </a:p>
          <a:p>
            <a:pPr marL="1" marR="1024" indent="-1" algn="l" rtl="0">
              <a:lnSpc>
                <a:spcPts val="2160"/>
              </a:lnSpc>
            </a:pPr>
            <a:r>
              <a:rPr lang="en-US" altLang="zh-CN" sz="1800" dirty="0">
                <a:solidFill>
                  <a:srgbClr val="000000"/>
                </a:solidFill>
                <a:latin typeface="Arial"/>
                <a:ea typeface="Arial"/>
                <a:cs typeface="Arial"/>
              </a:rPr>
              <a:t>altına alındıktan sonra ilkyardımcı ikinci muayene aşamasına geçerek baştan aşağı muayene yapar.</a:t>
            </a:r>
            <a:endParaRPr lang="en-US" altLang="zh-CN" sz="1800" dirty="0">
              <a:latin typeface="Arial"/>
              <a:ea typeface="Arial"/>
              <a:cs typeface="Arial"/>
            </a:endParaRPr>
          </a:p>
          <a:p>
            <a:pPr marL="1" algn="l" rtl="0">
              <a:lnSpc>
                <a:spcPts val="2056"/>
              </a:lnSpc>
              <a:spcBef>
                <a:spcPts val="2268"/>
              </a:spcBef>
            </a:pPr>
            <a:r>
              <a:rPr lang="en-US" altLang="zh-CN" sz="1800" b="1" dirty="0">
                <a:solidFill>
                  <a:srgbClr val="000000"/>
                </a:solidFill>
                <a:latin typeface="Arial"/>
                <a:ea typeface="Arial"/>
                <a:cs typeface="Arial"/>
              </a:rPr>
              <a:t>İkinci değerlendirme aşamaları şunlardır:</a:t>
            </a:r>
            <a:endParaRPr lang="en-US" altLang="zh-CN" sz="1800" dirty="0">
              <a:latin typeface="Arial"/>
              <a:ea typeface="Arial"/>
              <a:cs typeface="Arial"/>
            </a:endParaRPr>
          </a:p>
          <a:p>
            <a:pPr marL="1" algn="l" rtl="0">
              <a:lnSpc>
                <a:spcPts val="2056"/>
              </a:lnSpc>
              <a:spcBef>
                <a:spcPts val="104"/>
              </a:spcBef>
            </a:pPr>
            <a:r>
              <a:rPr lang="en-US" altLang="zh-CN" sz="1800" b="1" dirty="0">
                <a:solidFill>
                  <a:srgbClr val="000000"/>
                </a:solidFill>
                <a:latin typeface="Arial"/>
                <a:ea typeface="Arial"/>
                <a:cs typeface="Arial"/>
              </a:rPr>
              <a:t>Görüşerek bilgi edinme:</a:t>
            </a:r>
            <a:endParaRPr lang="en-US" altLang="zh-CN" sz="1800" dirty="0">
              <a:latin typeface="Arial"/>
              <a:ea typeface="Arial"/>
              <a:cs typeface="Arial"/>
            </a:endParaRPr>
          </a:p>
          <a:p>
            <a:pPr marL="1" algn="l" rtl="0">
              <a:lnSpc>
                <a:spcPts val="2038"/>
              </a:lnSpc>
              <a:spcBef>
                <a:spcPts val="119"/>
              </a:spcBef>
            </a:pPr>
            <a:r>
              <a:rPr lang="en-US" altLang="zh-CN" sz="1800" dirty="0">
                <a:solidFill>
                  <a:srgbClr val="000000"/>
                </a:solidFill>
                <a:latin typeface="Arial"/>
                <a:ea typeface="Arial"/>
                <a:cs typeface="Arial"/>
              </a:rPr>
              <a:t> Kendini tanıtır,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Hasta/yaralının ismini öğrenir ve adıyla hitap eder,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Hoşgörülü ve nazik davranarak güven sağlar,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Hasta/yaralının endişelerini gidererek rahatlatır,</a:t>
            </a:r>
            <a:endParaRPr lang="en-US" altLang="zh-CN" sz="1800" dirty="0">
              <a:latin typeface="Arial"/>
              <a:ea typeface="Arial"/>
              <a:cs typeface="Arial"/>
            </a:endParaRPr>
          </a:p>
          <a:p>
            <a:pPr marL="1" marR="564" algn="l" rtl="0">
              <a:lnSpc>
                <a:spcPts val="2160"/>
              </a:lnSpc>
            </a:pPr>
            <a:r>
              <a:rPr lang="en-US" altLang="zh-CN" sz="1800" dirty="0">
                <a:solidFill>
                  <a:srgbClr val="000000"/>
                </a:solidFill>
                <a:latin typeface="Arial"/>
                <a:ea typeface="Arial"/>
                <a:cs typeface="Arial"/>
              </a:rPr>
              <a:t> Olayın mahiyeti, koşulları, kişisel özgeçmişleri, sonuç olarak ne yedikleri, kullanılan ilaçlar ve alerjinin varlığı sorularak öğrenilir.</a:t>
            </a:r>
            <a:endParaRPr lang="en-US" altLang="zh-CN" sz="1800" dirty="0">
              <a:latin typeface="Arial"/>
              <a:ea typeface="Arial"/>
              <a:cs typeface="Arial"/>
            </a:endParaRPr>
          </a:p>
          <a:p>
            <a:pPr marL="1" algn="l" rtl="0">
              <a:lnSpc>
                <a:spcPts val="2056"/>
              </a:lnSpc>
              <a:spcBef>
                <a:spcPts val="1092"/>
              </a:spcBef>
            </a:pPr>
            <a:r>
              <a:rPr lang="en-US" altLang="zh-CN" sz="1800" b="1" dirty="0">
                <a:solidFill>
                  <a:srgbClr val="FEA022"/>
                </a:solidFill>
                <a:latin typeface="Arial"/>
                <a:ea typeface="Arial"/>
                <a:cs typeface="Arial"/>
              </a:rPr>
              <a:t>Baştan aşağı kontrol yapılır:</a:t>
            </a:r>
            <a:endParaRPr lang="en-US" altLang="zh-CN" sz="1800" dirty="0">
              <a:latin typeface="Arial"/>
              <a:ea typeface="Arial"/>
              <a:cs typeface="Arial"/>
            </a:endParaRPr>
          </a:p>
          <a:p>
            <a:pPr marL="1" algn="l" rtl="0">
              <a:lnSpc>
                <a:spcPts val="2038"/>
              </a:lnSpc>
              <a:spcBef>
                <a:spcPts val="119"/>
              </a:spcBef>
            </a:pPr>
            <a:r>
              <a:rPr lang="en-US" altLang="zh-CN" sz="1800" dirty="0">
                <a:solidFill>
                  <a:srgbClr val="000000"/>
                </a:solidFill>
                <a:latin typeface="Arial"/>
                <a:ea typeface="Arial"/>
                <a:cs typeface="Arial"/>
              </a:rPr>
              <a:t> Bilinç düzeyi, anlama, algılama,</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Solunum sayısı, ritmi, derinliği,</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Nabız sayısı, ritmi, şiddeti,</a:t>
            </a:r>
            <a:endParaRPr lang="en-US" altLang="zh-CN" sz="1800" dirty="0">
              <a:latin typeface="Arial"/>
              <a:ea typeface="Arial"/>
              <a:cs typeface="Arial"/>
            </a:endParaRPr>
          </a:p>
        </p:txBody>
      </p:sp>
      <p:sp>
        <p:nvSpPr>
          <p:cNvPr id="107" name="Text Box107"/>
          <p:cNvSpPr txBox="1"/>
          <p:nvPr/>
        </p:nvSpPr>
        <p:spPr>
          <a:xfrm>
            <a:off x="1333387" y="6229965"/>
            <a:ext cx="3484325" cy="258776"/>
          </a:xfrm>
          <a:prstGeom prst="rect">
            <a:avLst/>
          </a:prstGeom>
          <a:noFill/>
        </p:spPr>
        <p:txBody>
          <a:bodyPr wrap="square" lIns="0" tIns="0" rIns="0" rtlCol="0">
            <a:spAutoFit/>
          </a:bodyPr>
          <a:lstStyle/>
          <a:p>
            <a:pPr algn="l" rtl="0">
              <a:lnSpc>
                <a:spcPts val="2038"/>
              </a:lnSpc>
            </a:pPr>
            <a:r>
              <a:rPr lang="en-US" altLang="zh-CN" sz="1800" spc="0" dirty="0">
                <a:solidFill>
                  <a:srgbClr val="000000"/>
                </a:solidFill>
                <a:latin typeface="Arial"/>
                <a:ea typeface="Arial"/>
                <a:cs typeface="Arial"/>
              </a:rPr>
              <a:t></a:t>
            </a:r>
            <a:r>
              <a:rPr lang="en-US" altLang="zh-CN" sz="1800" spc="-852" dirty="0">
                <a:solidFill>
                  <a:srgbClr val="000000"/>
                </a:solidFill>
                <a:latin typeface="Arial"/>
                <a:ea typeface="Arial"/>
                <a:cs typeface="Arial"/>
              </a:rPr>
              <a:t> </a:t>
            </a:r>
            <a:r>
              <a:rPr lang="en-US" altLang="zh-CN" sz="1800" spc="-2" dirty="0">
                <a:solidFill>
                  <a:srgbClr val="000000"/>
                </a:solidFill>
                <a:latin typeface="Arial"/>
                <a:ea typeface="Arial"/>
                <a:cs typeface="Arial"/>
              </a:rPr>
              <a:t>Vücut</a:t>
            </a:r>
            <a:r>
              <a:rPr lang="en-US" altLang="zh-CN" sz="1800" spc="7" dirty="0">
                <a:solidFill>
                  <a:srgbClr val="000000"/>
                </a:solidFill>
                <a:latin typeface="Arial"/>
                <a:ea typeface="Arial"/>
                <a:cs typeface="Arial"/>
              </a:rPr>
              <a:t> </a:t>
            </a:r>
            <a:r>
              <a:rPr lang="en-US" altLang="zh-CN" sz="1800" spc="-7" dirty="0">
                <a:solidFill>
                  <a:srgbClr val="000000"/>
                </a:solidFill>
                <a:latin typeface="Arial"/>
                <a:ea typeface="Arial"/>
                <a:cs typeface="Arial"/>
              </a:rPr>
              <a:t>veya</a:t>
            </a:r>
            <a:r>
              <a:rPr lang="en-US" altLang="zh-CN" sz="1800" spc="-478" dirty="0">
                <a:solidFill>
                  <a:srgbClr val="000000"/>
                </a:solidFill>
                <a:latin typeface="Arial"/>
                <a:ea typeface="Arial"/>
                <a:cs typeface="Arial"/>
              </a:rPr>
              <a:t> </a:t>
            </a:r>
            <a:r>
              <a:rPr lang="en-US" altLang="zh-CN" sz="1800" spc="-2" dirty="0">
                <a:solidFill>
                  <a:srgbClr val="000000"/>
                </a:solidFill>
                <a:latin typeface="Arial"/>
                <a:ea typeface="Arial"/>
                <a:cs typeface="Arial"/>
              </a:rPr>
              <a:t>cilt</a:t>
            </a:r>
            <a:r>
              <a:rPr lang="en-US" altLang="zh-CN" sz="1800" spc="20" dirty="0">
                <a:solidFill>
                  <a:srgbClr val="000000"/>
                </a:solidFill>
                <a:latin typeface="Arial"/>
                <a:ea typeface="Arial"/>
                <a:cs typeface="Arial"/>
              </a:rPr>
              <a:t> </a:t>
            </a:r>
            <a:r>
              <a:rPr lang="en-US" altLang="zh-CN" sz="1800" spc="-4" dirty="0">
                <a:solidFill>
                  <a:srgbClr val="000000"/>
                </a:solidFill>
                <a:latin typeface="Arial"/>
                <a:ea typeface="Arial"/>
                <a:cs typeface="Arial"/>
              </a:rPr>
              <a:t>ısıs</a:t>
            </a:r>
            <a:r>
              <a:rPr lang="en-US" altLang="zh-CN" sz="1800" spc="-5" dirty="0">
                <a:solidFill>
                  <a:srgbClr val="000000"/>
                </a:solidFill>
                <a:latin typeface="Arial"/>
                <a:ea typeface="Arial"/>
                <a:cs typeface="Arial"/>
              </a:rPr>
              <a:t>ı,</a:t>
            </a:r>
            <a:r>
              <a:rPr lang="en-US" altLang="zh-CN" sz="1800" spc="20" dirty="0">
                <a:solidFill>
                  <a:srgbClr val="000000"/>
                </a:solidFill>
                <a:latin typeface="Arial"/>
                <a:ea typeface="Arial"/>
                <a:cs typeface="Arial"/>
              </a:rPr>
              <a:t> </a:t>
            </a:r>
            <a:r>
              <a:rPr lang="en-US" altLang="zh-CN" sz="1800" spc="-3" dirty="0">
                <a:solidFill>
                  <a:srgbClr val="000000"/>
                </a:solidFill>
                <a:latin typeface="Arial"/>
                <a:ea typeface="Arial"/>
                <a:cs typeface="Arial"/>
              </a:rPr>
              <a:t>nemi,</a:t>
            </a:r>
            <a:r>
              <a:rPr lang="en-US" altLang="zh-CN" sz="1800" spc="10" dirty="0">
                <a:solidFill>
                  <a:srgbClr val="000000"/>
                </a:solidFill>
                <a:latin typeface="Arial"/>
                <a:ea typeface="Arial"/>
                <a:cs typeface="Arial"/>
              </a:rPr>
              <a:t> </a:t>
            </a:r>
            <a:r>
              <a:rPr lang="en-US" altLang="zh-CN" sz="1800" spc="-3" dirty="0">
                <a:solidFill>
                  <a:srgbClr val="000000"/>
                </a:solidFill>
                <a:latin typeface="Arial"/>
                <a:ea typeface="Arial"/>
                <a:cs typeface="Arial"/>
              </a:rPr>
              <a:t>rengi</a:t>
            </a:r>
            <a:endParaRPr lang="en-US" altLang="zh-CN" sz="1800">
              <a:latin typeface="Arial"/>
              <a:ea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Image109"/>
          <p:cNvPicPr>
            <a:picLocks noChangeAspect="1"/>
          </p:cNvPicPr>
          <p:nvPr/>
        </p:nvPicPr>
        <p:blipFill>
          <a:blip r:embed="rId2"/>
          <a:stretch>
            <a:fillRect/>
          </a:stretch>
        </p:blipFill>
        <p:spPr>
          <a:xfrm>
            <a:off x="631792" y="349226"/>
            <a:ext cx="9195818" cy="6912865"/>
          </a:xfrm>
          <a:prstGeom prst="rect">
            <a:avLst/>
          </a:prstGeom>
          <a:noFill/>
        </p:spPr>
      </p:pic>
      <p:sp>
        <p:nvSpPr>
          <p:cNvPr id="110" name="Text Box110"/>
          <p:cNvSpPr txBox="1"/>
          <p:nvPr/>
        </p:nvSpPr>
        <p:spPr>
          <a:xfrm>
            <a:off x="1437019" y="1047559"/>
            <a:ext cx="7854625" cy="1264449"/>
          </a:xfrm>
          <a:prstGeom prst="rect">
            <a:avLst/>
          </a:prstGeom>
          <a:noFill/>
        </p:spPr>
        <p:txBody>
          <a:bodyPr wrap="square" lIns="0" tIns="0" rIns="0" rtlCol="0">
            <a:spAutoFit/>
          </a:bodyPr>
          <a:lstStyle/>
          <a:p>
            <a:pPr algn="l" rtl="0">
              <a:lnSpc>
                <a:spcPts val="1870"/>
              </a:lnSpc>
            </a:pPr>
            <a:r>
              <a:rPr lang="en-US" altLang="zh-CN" b="1" dirty="0">
                <a:solidFill>
                  <a:srgbClr val="000000"/>
                </a:solidFill>
                <a:latin typeface="Arial"/>
                <a:ea typeface="Arial"/>
                <a:cs typeface="Arial"/>
              </a:rPr>
              <a:t>Baş: </a:t>
            </a:r>
            <a:r>
              <a:rPr lang="en-US" altLang="zh-CN" dirty="0">
                <a:solidFill>
                  <a:srgbClr val="000000"/>
                </a:solidFill>
                <a:latin typeface="Arial"/>
                <a:ea typeface="Arial"/>
                <a:cs typeface="Arial"/>
              </a:rPr>
              <a:t>Saç, saçlı deri, baş ve yüzde yaralanma, morluk olup olmadığı, kulak ya da burundan sıvı veya kan gelip gelmediği değerlendirilir, ağız içi kontrol edilir.</a:t>
            </a:r>
            <a:endParaRPr lang="en-US" altLang="zh-CN" dirty="0">
              <a:latin typeface="Arial"/>
              <a:ea typeface="Arial"/>
              <a:cs typeface="Arial"/>
            </a:endParaRPr>
          </a:p>
          <a:p>
            <a:pPr marL="1" marR="555" indent="-1" algn="l" rtl="0">
              <a:lnSpc>
                <a:spcPts val="1925"/>
              </a:lnSpc>
              <a:spcBef>
                <a:spcPts val="1910"/>
              </a:spcBef>
            </a:pPr>
            <a:r>
              <a:rPr lang="en-US" altLang="zh-CN" b="1" dirty="0">
                <a:solidFill>
                  <a:srgbClr val="000000"/>
                </a:solidFill>
                <a:latin typeface="Arial"/>
                <a:ea typeface="Arial"/>
                <a:cs typeface="Arial"/>
              </a:rPr>
              <a:t>Boyun: </a:t>
            </a:r>
            <a:r>
              <a:rPr lang="en-US" altLang="zh-CN" dirty="0">
                <a:solidFill>
                  <a:srgbClr val="000000"/>
                </a:solidFill>
                <a:latin typeface="Arial"/>
                <a:ea typeface="Arial"/>
                <a:cs typeface="Arial"/>
              </a:rPr>
              <a:t>Ağrı, hassasiyet, şişlik, şekil bozukluğu araşt ırıl ır. Aksi ispat edilinceye kadar boyun zedelenmesi ihtimali göz ardı edilmemelidir.</a:t>
            </a:r>
            <a:endParaRPr lang="en-US" altLang="zh-CN" dirty="0">
              <a:latin typeface="Arial"/>
              <a:ea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112"/>
          <p:cNvPicPr>
            <a:picLocks noChangeAspect="1"/>
          </p:cNvPicPr>
          <p:nvPr/>
        </p:nvPicPr>
        <p:blipFill>
          <a:blip r:embed="rId2"/>
          <a:stretch>
            <a:fillRect/>
          </a:stretch>
        </p:blipFill>
        <p:spPr>
          <a:xfrm>
            <a:off x="771022" y="345948"/>
            <a:ext cx="9195818" cy="6912865"/>
          </a:xfrm>
          <a:prstGeom prst="rect">
            <a:avLst/>
          </a:prstGeom>
          <a:noFill/>
        </p:spPr>
      </p:pic>
      <p:sp>
        <p:nvSpPr>
          <p:cNvPr id="113" name="Text Box113"/>
          <p:cNvSpPr txBox="1"/>
          <p:nvPr/>
        </p:nvSpPr>
        <p:spPr>
          <a:xfrm>
            <a:off x="1405015" y="1289875"/>
            <a:ext cx="7848533" cy="2482731"/>
          </a:xfrm>
          <a:prstGeom prst="rect">
            <a:avLst/>
          </a:prstGeom>
          <a:noFill/>
        </p:spPr>
        <p:txBody>
          <a:bodyPr wrap="square" lIns="0" tIns="0" rIns="0" rtlCol="0">
            <a:spAutoFit/>
          </a:bodyPr>
          <a:lstStyle/>
          <a:p>
            <a:pPr algn="just" rtl="0">
              <a:lnSpc>
                <a:spcPts val="1900"/>
              </a:lnSpc>
            </a:pPr>
            <a:r>
              <a:rPr lang="en-US" altLang="zh-CN" b="1" dirty="0">
                <a:solidFill>
                  <a:srgbClr val="FF3300"/>
                </a:solidFill>
                <a:latin typeface="Arial"/>
                <a:ea typeface="Arial"/>
                <a:cs typeface="Arial"/>
              </a:rPr>
              <a:t>Göğüs kafesi: </a:t>
            </a:r>
            <a:r>
              <a:rPr lang="en-US" altLang="zh-CN" dirty="0">
                <a:solidFill>
                  <a:srgbClr val="000000"/>
                </a:solidFill>
                <a:latin typeface="Arial"/>
                <a:ea typeface="Arial"/>
                <a:cs typeface="Arial"/>
              </a:rPr>
              <a:t>Saplanmış cisim, açık yara, şekil bozukluğu ya da morarma olup olmadığı, hafif baskı ile ağrı oluşup oluşmadığı, kanama olup olmadığı değerlendirilmelidir. Göğüs kafesi genişlemesinin normal olup olmadığı araştırılmalıdır. Göğüs muayenesinde eller arkaya kaydırılarak hasta/yaral ının sırtı da kontrol edilmelidir.</a:t>
            </a:r>
            <a:endParaRPr lang="en-US" altLang="zh-CN" dirty="0">
              <a:latin typeface="Arial"/>
              <a:ea typeface="Arial"/>
              <a:cs typeface="Arial"/>
            </a:endParaRPr>
          </a:p>
          <a:p>
            <a:pPr marL="1" marR="1083" indent="-1" algn="just" rtl="0">
              <a:lnSpc>
                <a:spcPts val="1922"/>
              </a:lnSpc>
              <a:spcBef>
                <a:spcPts val="1910"/>
              </a:spcBef>
            </a:pPr>
            <a:r>
              <a:rPr lang="en-US" altLang="zh-CN" b="1" dirty="0">
                <a:solidFill>
                  <a:srgbClr val="FF0000"/>
                </a:solidFill>
                <a:latin typeface="Arial"/>
                <a:ea typeface="Arial"/>
                <a:cs typeface="Arial"/>
              </a:rPr>
              <a:t>Karın boşluğu: </a:t>
            </a:r>
            <a:r>
              <a:rPr lang="en-US" altLang="zh-CN" dirty="0">
                <a:solidFill>
                  <a:srgbClr val="000000"/>
                </a:solidFill>
                <a:latin typeface="Arial"/>
                <a:ea typeface="Arial"/>
                <a:cs typeface="Arial"/>
              </a:rPr>
              <a:t>Saplanmış cisim, açık yara, şekil bozukluğu, şişlik, morarma, ağrı ya da duyarlıl ık olup olmadığı ve karnın yumuşaklığı değerlendirilmelidir. Eller bel taraf ına kaydırılarak muayene edilmeli, ardından kalça kemiklerinde de aynı araştırma yapılarak kırık veya yara olup olmadığı araştırılmalıdır.</a:t>
            </a:r>
            <a:endParaRPr lang="en-US" altLang="zh-CN" dirty="0">
              <a:latin typeface="Arial"/>
              <a:ea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Image115"/>
          <p:cNvPicPr>
            <a:picLocks noChangeAspect="1"/>
          </p:cNvPicPr>
          <p:nvPr/>
        </p:nvPicPr>
        <p:blipFill>
          <a:blip r:embed="rId2"/>
          <a:stretch>
            <a:fillRect/>
          </a:stretch>
        </p:blipFill>
        <p:spPr>
          <a:xfrm>
            <a:off x="771022" y="345948"/>
            <a:ext cx="9195818" cy="6912865"/>
          </a:xfrm>
          <a:prstGeom prst="rect">
            <a:avLst/>
          </a:prstGeom>
          <a:noFill/>
        </p:spPr>
      </p:pic>
      <p:sp>
        <p:nvSpPr>
          <p:cNvPr id="116" name="Text Box116"/>
          <p:cNvSpPr txBox="1"/>
          <p:nvPr/>
        </p:nvSpPr>
        <p:spPr>
          <a:xfrm>
            <a:off x="1621422" y="1349358"/>
            <a:ext cx="7511491" cy="1020792"/>
          </a:xfrm>
          <a:prstGeom prst="rect">
            <a:avLst/>
          </a:prstGeom>
          <a:noFill/>
        </p:spPr>
        <p:txBody>
          <a:bodyPr wrap="square" lIns="0" tIns="0" rIns="0" rtlCol="0">
            <a:spAutoFit/>
          </a:bodyPr>
          <a:lstStyle/>
          <a:p>
            <a:pPr marL="1" indent="-1" algn="just" rtl="0">
              <a:lnSpc>
                <a:spcPts val="1895"/>
              </a:lnSpc>
            </a:pPr>
            <a:r>
              <a:rPr lang="en-US" altLang="zh-CN" b="1" dirty="0">
                <a:solidFill>
                  <a:srgbClr val="000000"/>
                </a:solidFill>
                <a:latin typeface="Arial"/>
                <a:ea typeface="Arial"/>
                <a:cs typeface="Arial"/>
              </a:rPr>
              <a:t>Kol ve bacaklar: </a:t>
            </a:r>
            <a:r>
              <a:rPr lang="en-US" altLang="zh-CN" dirty="0">
                <a:solidFill>
                  <a:srgbClr val="000000"/>
                </a:solidFill>
                <a:latin typeface="Arial"/>
                <a:ea typeface="Arial"/>
                <a:cs typeface="Arial"/>
              </a:rPr>
              <a:t>Kuvvet, his kaybı varlığı, ağrı, şişlik, şekil bozukluğu, işlev kaybı ve kırık olup olmadığı, nabız noktalarından nabız alınıp alınmadığı değerlendirilmelidir. İkinci değerlendirmeden sonra mevcut duruma göre yapılacak müdahale yöntemi seçilir.</a:t>
            </a:r>
            <a:endParaRPr lang="en-US" altLang="zh-CN" dirty="0">
              <a:latin typeface="Arial"/>
              <a:ea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Image118"/>
          <p:cNvPicPr>
            <a:picLocks noChangeAspect="1"/>
          </p:cNvPicPr>
          <p:nvPr/>
        </p:nvPicPr>
        <p:blipFill>
          <a:blip r:embed="rId2"/>
          <a:stretch>
            <a:fillRect/>
          </a:stretch>
        </p:blipFill>
        <p:spPr>
          <a:xfrm>
            <a:off x="771022" y="345948"/>
            <a:ext cx="9195818" cy="6912865"/>
          </a:xfrm>
          <a:prstGeom prst="rect">
            <a:avLst/>
          </a:prstGeom>
          <a:noFill/>
        </p:spPr>
      </p:pic>
      <p:sp>
        <p:nvSpPr>
          <p:cNvPr id="119" name="Text Box119"/>
          <p:cNvSpPr txBox="1"/>
          <p:nvPr/>
        </p:nvSpPr>
        <p:spPr>
          <a:xfrm>
            <a:off x="1476643" y="1243128"/>
            <a:ext cx="7486505" cy="1682512"/>
          </a:xfrm>
          <a:prstGeom prst="rect">
            <a:avLst/>
          </a:prstGeom>
          <a:noFill/>
        </p:spPr>
        <p:txBody>
          <a:bodyPr wrap="square" lIns="0" tIns="0" rIns="0" rtlCol="0">
            <a:spAutoFit/>
          </a:bodyPr>
          <a:lstStyle/>
          <a:p>
            <a:pPr algn="l" rtl="0">
              <a:lnSpc>
                <a:spcPts val="2056"/>
              </a:lnSpc>
            </a:pPr>
            <a:r>
              <a:rPr lang="en-US" altLang="zh-CN" sz="1800" b="1" spc="0" dirty="0">
                <a:solidFill>
                  <a:srgbClr val="FEA022"/>
                </a:solidFill>
                <a:latin typeface="Arial"/>
                <a:ea typeface="Arial"/>
                <a:cs typeface="Arial"/>
              </a:rPr>
              <a:t>Olay</a:t>
            </a:r>
            <a:r>
              <a:rPr lang="en-US" altLang="zh-CN" sz="1800" b="1" spc="-535" dirty="0">
                <a:solidFill>
                  <a:srgbClr val="FEA022"/>
                </a:solidFill>
                <a:latin typeface="Arial"/>
                <a:ea typeface="Arial"/>
                <a:cs typeface="Arial"/>
              </a:rPr>
              <a:t> </a:t>
            </a:r>
            <a:r>
              <a:rPr lang="en-US" altLang="zh-CN" sz="1800" b="1" spc="-16" dirty="0">
                <a:solidFill>
                  <a:srgbClr val="FEA022"/>
                </a:solidFill>
                <a:latin typeface="Arial"/>
                <a:ea typeface="Arial"/>
                <a:cs typeface="Arial"/>
              </a:rPr>
              <a:t>Yerini</a:t>
            </a:r>
            <a:r>
              <a:rPr lang="en-US" altLang="zh-CN" sz="1800" b="1" spc="-7" dirty="0">
                <a:solidFill>
                  <a:srgbClr val="FEA022"/>
                </a:solidFill>
                <a:latin typeface="Arial"/>
                <a:ea typeface="Arial"/>
                <a:cs typeface="Arial"/>
              </a:rPr>
              <a:t> De</a:t>
            </a:r>
            <a:r>
              <a:rPr lang="en-US" altLang="zh-CN" sz="1800" b="1" spc="0" dirty="0">
                <a:solidFill>
                  <a:srgbClr val="FEA022"/>
                </a:solidFill>
                <a:latin typeface="Arial"/>
                <a:ea typeface="Arial"/>
                <a:cs typeface="Arial"/>
              </a:rPr>
              <a:t>ğerlendirmenin</a:t>
            </a:r>
            <a:r>
              <a:rPr lang="en-US" altLang="zh-CN" sz="1800" b="1" spc="-662" dirty="0">
                <a:solidFill>
                  <a:srgbClr val="FEA022"/>
                </a:solidFill>
                <a:latin typeface="Arial"/>
                <a:ea typeface="Arial"/>
                <a:cs typeface="Arial"/>
              </a:rPr>
              <a:t> </a:t>
            </a:r>
            <a:r>
              <a:rPr lang="en-US" altLang="zh-CN" sz="1800" b="1" spc="-18" dirty="0">
                <a:solidFill>
                  <a:srgbClr val="FEA022"/>
                </a:solidFill>
                <a:latin typeface="Arial"/>
                <a:ea typeface="Arial"/>
                <a:cs typeface="Arial"/>
              </a:rPr>
              <a:t>Amac</a:t>
            </a:r>
            <a:r>
              <a:rPr lang="en-US" altLang="zh-CN" sz="1800" b="1" spc="0" dirty="0">
                <a:solidFill>
                  <a:srgbClr val="FEA022"/>
                </a:solidFill>
                <a:latin typeface="Arial"/>
                <a:ea typeface="Arial"/>
                <a:cs typeface="Arial"/>
              </a:rPr>
              <a:t>ı</a:t>
            </a:r>
            <a:r>
              <a:rPr lang="en-US" altLang="zh-CN" sz="1800" b="1" spc="69" dirty="0">
                <a:solidFill>
                  <a:srgbClr val="FEA022"/>
                </a:solidFill>
                <a:latin typeface="Arial"/>
                <a:ea typeface="Arial"/>
                <a:cs typeface="Arial"/>
              </a:rPr>
              <a:t> </a:t>
            </a:r>
            <a:r>
              <a:rPr lang="en-US" altLang="zh-CN" sz="1800" b="1" spc="0" dirty="0">
                <a:solidFill>
                  <a:srgbClr val="FEA022"/>
                </a:solidFill>
                <a:latin typeface="Arial"/>
                <a:ea typeface="Arial"/>
                <a:cs typeface="Arial"/>
              </a:rPr>
              <a:t>Nedir?</a:t>
            </a:r>
            <a:endParaRPr lang="en-US" altLang="zh-CN" sz="1800" dirty="0">
              <a:latin typeface="Arial"/>
              <a:ea typeface="Arial"/>
              <a:cs typeface="Arial"/>
            </a:endParaRPr>
          </a:p>
          <a:p>
            <a:pPr algn="l" rtl="0">
              <a:lnSpc>
                <a:spcPts val="2038"/>
              </a:lnSpc>
              <a:spcBef>
                <a:spcPts val="119"/>
              </a:spcBef>
            </a:pPr>
            <a:r>
              <a:rPr lang="en-US" altLang="zh-CN" sz="1800" dirty="0">
                <a:solidFill>
                  <a:srgbClr val="000000"/>
                </a:solidFill>
                <a:latin typeface="Arial"/>
                <a:ea typeface="Arial"/>
                <a:cs typeface="Arial"/>
              </a:rPr>
              <a:t> Olay yerinde tekrar kaza olma riskinin ortadan kaldırılması,</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Olay yerindeki hasta/yaralı sayısının ve türlerinin belirlenmesidir.</a:t>
            </a:r>
            <a:endParaRPr lang="en-US" altLang="zh-CN" sz="1800" dirty="0">
              <a:latin typeface="Arial"/>
              <a:ea typeface="Arial"/>
              <a:cs typeface="Arial"/>
            </a:endParaRPr>
          </a:p>
          <a:p>
            <a:pPr indent="914401" algn="l" rtl="0">
              <a:lnSpc>
                <a:spcPts val="2160"/>
              </a:lnSpc>
              <a:spcBef>
                <a:spcPts val="2160"/>
              </a:spcBef>
            </a:pPr>
            <a:r>
              <a:rPr lang="en-US" altLang="zh-CN" sz="1800" dirty="0">
                <a:solidFill>
                  <a:srgbClr val="000000"/>
                </a:solidFill>
                <a:latin typeface="Arial"/>
                <a:ea typeface="Arial"/>
                <a:cs typeface="Arial"/>
              </a:rPr>
              <a:t>Olay yerinin hızlı bir şekilde değerlendirilmesinin ardından yapılacak müdahaleler planlanır.</a:t>
            </a:r>
            <a:endParaRPr lang="en-US" altLang="zh-CN" sz="1800" dirty="0">
              <a:latin typeface="Arial"/>
              <a:ea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121"/>
          <p:cNvPicPr>
            <a:picLocks noChangeAspect="1"/>
          </p:cNvPicPr>
          <p:nvPr/>
        </p:nvPicPr>
        <p:blipFill>
          <a:blip r:embed="rId2"/>
          <a:stretch>
            <a:fillRect/>
          </a:stretch>
        </p:blipFill>
        <p:spPr>
          <a:xfrm>
            <a:off x="771022" y="345948"/>
            <a:ext cx="9195818" cy="6912865"/>
          </a:xfrm>
          <a:prstGeom prst="rect">
            <a:avLst/>
          </a:prstGeom>
          <a:noFill/>
        </p:spPr>
      </p:pic>
      <p:sp>
        <p:nvSpPr>
          <p:cNvPr id="122" name="Text Box122"/>
          <p:cNvSpPr txBox="1"/>
          <p:nvPr/>
        </p:nvSpPr>
        <p:spPr>
          <a:xfrm>
            <a:off x="1333386" y="1026720"/>
            <a:ext cx="7558136" cy="5637441"/>
          </a:xfrm>
          <a:prstGeom prst="rect">
            <a:avLst/>
          </a:prstGeom>
          <a:noFill/>
        </p:spPr>
        <p:txBody>
          <a:bodyPr wrap="square" lIns="0" tIns="0" rIns="0" rtlCol="0">
            <a:spAutoFit/>
          </a:bodyPr>
          <a:lstStyle/>
          <a:p>
            <a:pPr marL="1" algn="l" rtl="0">
              <a:lnSpc>
                <a:spcPts val="2056"/>
              </a:lnSpc>
            </a:pPr>
            <a:r>
              <a:rPr lang="en-US" altLang="zh-CN" sz="1800" b="1" spc="0" dirty="0">
                <a:solidFill>
                  <a:srgbClr val="FEA022"/>
                </a:solidFill>
                <a:latin typeface="Arial"/>
                <a:ea typeface="Arial"/>
                <a:cs typeface="Arial"/>
              </a:rPr>
              <a:t>Olay</a:t>
            </a:r>
            <a:r>
              <a:rPr lang="en-US" altLang="zh-CN" sz="1800" b="1" spc="-535" dirty="0">
                <a:solidFill>
                  <a:srgbClr val="FEA022"/>
                </a:solidFill>
                <a:latin typeface="Arial"/>
                <a:ea typeface="Arial"/>
                <a:cs typeface="Arial"/>
              </a:rPr>
              <a:t> </a:t>
            </a:r>
            <a:r>
              <a:rPr lang="en-US" altLang="zh-CN" sz="1800" b="1" spc="-13" dirty="0">
                <a:solidFill>
                  <a:srgbClr val="FEA022"/>
                </a:solidFill>
                <a:latin typeface="Arial"/>
                <a:ea typeface="Arial"/>
                <a:cs typeface="Arial"/>
              </a:rPr>
              <a:t>Yerinin</a:t>
            </a:r>
            <a:r>
              <a:rPr lang="en-US" altLang="zh-CN" sz="1800" b="1" spc="-607" dirty="0">
                <a:solidFill>
                  <a:srgbClr val="FEA022"/>
                </a:solidFill>
                <a:latin typeface="Arial"/>
                <a:ea typeface="Arial"/>
                <a:cs typeface="Arial"/>
              </a:rPr>
              <a:t> </a:t>
            </a:r>
            <a:r>
              <a:rPr lang="en-US" altLang="zh-CN" sz="1800" b="1" spc="-7" dirty="0">
                <a:solidFill>
                  <a:srgbClr val="FEA022"/>
                </a:solidFill>
                <a:latin typeface="Arial"/>
                <a:ea typeface="Arial"/>
                <a:cs typeface="Arial"/>
              </a:rPr>
              <a:t>De</a:t>
            </a:r>
            <a:r>
              <a:rPr lang="en-US" altLang="zh-CN" sz="1800" b="1" spc="0" dirty="0">
                <a:solidFill>
                  <a:srgbClr val="FEA022"/>
                </a:solidFill>
                <a:latin typeface="Arial"/>
                <a:ea typeface="Arial"/>
                <a:cs typeface="Arial"/>
              </a:rPr>
              <a:t>ğerlendirilmesinde</a:t>
            </a:r>
            <a:r>
              <a:rPr lang="en-US" altLang="zh-CN" sz="1800" b="1" spc="-530" dirty="0">
                <a:solidFill>
                  <a:srgbClr val="FEA022"/>
                </a:solidFill>
                <a:latin typeface="Arial"/>
                <a:ea typeface="Arial"/>
                <a:cs typeface="Arial"/>
              </a:rPr>
              <a:t> </a:t>
            </a:r>
            <a:r>
              <a:rPr lang="en-US" altLang="zh-CN" sz="1800" b="1" spc="-34" dirty="0">
                <a:solidFill>
                  <a:srgbClr val="FEA022"/>
                </a:solidFill>
                <a:latin typeface="Arial"/>
                <a:ea typeface="Arial"/>
                <a:cs typeface="Arial"/>
              </a:rPr>
              <a:t>Yap</a:t>
            </a:r>
            <a:r>
              <a:rPr lang="en-US" altLang="zh-CN" sz="1800" b="1" spc="0" dirty="0">
                <a:solidFill>
                  <a:srgbClr val="FEA022"/>
                </a:solidFill>
                <a:latin typeface="Arial"/>
                <a:ea typeface="Arial"/>
                <a:cs typeface="Arial"/>
              </a:rPr>
              <a:t>ılacak</a:t>
            </a:r>
            <a:r>
              <a:rPr lang="en-US" altLang="zh-CN" sz="1800" b="1" spc="-504" dirty="0">
                <a:solidFill>
                  <a:srgbClr val="FEA022"/>
                </a:solidFill>
                <a:latin typeface="Arial"/>
                <a:ea typeface="Arial"/>
                <a:cs typeface="Arial"/>
              </a:rPr>
              <a:t> </a:t>
            </a:r>
            <a:r>
              <a:rPr lang="en-US" altLang="zh-CN" sz="1800" b="1" spc="0" dirty="0">
                <a:solidFill>
                  <a:srgbClr val="FEA022"/>
                </a:solidFill>
                <a:latin typeface="Arial"/>
                <a:ea typeface="Arial"/>
                <a:cs typeface="Arial"/>
              </a:rPr>
              <a:t>İ</a:t>
            </a:r>
            <a:r>
              <a:rPr lang="en-US" altLang="zh-CN" sz="1800" b="1" spc="-6" dirty="0">
                <a:solidFill>
                  <a:srgbClr val="FEA022"/>
                </a:solidFill>
                <a:latin typeface="Arial"/>
                <a:ea typeface="Arial"/>
                <a:cs typeface="Arial"/>
              </a:rPr>
              <a:t>ş</a:t>
            </a:r>
            <a:r>
              <a:rPr lang="en-US" altLang="zh-CN" sz="1800" b="1" spc="0" dirty="0">
                <a:solidFill>
                  <a:srgbClr val="FEA022"/>
                </a:solidFill>
                <a:latin typeface="Arial"/>
                <a:ea typeface="Arial"/>
                <a:cs typeface="Arial"/>
              </a:rPr>
              <a:t>ler</a:t>
            </a:r>
            <a:r>
              <a:rPr lang="en-US" altLang="zh-CN" sz="1800" b="1" spc="-202" dirty="0">
                <a:solidFill>
                  <a:srgbClr val="FEA022"/>
                </a:solidFill>
                <a:latin typeface="Arial"/>
                <a:ea typeface="Arial"/>
                <a:cs typeface="Arial"/>
              </a:rPr>
              <a:t> </a:t>
            </a:r>
            <a:r>
              <a:rPr lang="en-US" altLang="zh-CN" sz="1800" b="1" spc="-1" dirty="0">
                <a:solidFill>
                  <a:srgbClr val="FEA022"/>
                </a:solidFill>
                <a:latin typeface="Arial"/>
                <a:ea typeface="Arial"/>
                <a:cs typeface="Arial"/>
              </a:rPr>
              <a:t>Nelerdir?</a:t>
            </a:r>
            <a:endParaRPr lang="en-US" altLang="zh-CN" sz="1800" dirty="0">
              <a:latin typeface="Arial"/>
              <a:ea typeface="Arial"/>
              <a:cs typeface="Arial"/>
            </a:endParaRPr>
          </a:p>
          <a:p>
            <a:pPr marR="188" indent="914402" algn="l" rtl="0">
              <a:lnSpc>
                <a:spcPts val="2160"/>
              </a:lnSpc>
              <a:spcBef>
                <a:spcPts val="2156"/>
              </a:spcBef>
            </a:pPr>
            <a:r>
              <a:rPr lang="en-US" altLang="zh-CN" sz="1800" dirty="0">
                <a:solidFill>
                  <a:srgbClr val="000000"/>
                </a:solidFill>
                <a:latin typeface="Arial"/>
                <a:ea typeface="Arial"/>
                <a:cs typeface="Arial"/>
              </a:rPr>
              <a:t>Herhangi bir olay yerinin değerlendirilmesinde aşağıdakiler mutlaka yapılmalıdır:</a:t>
            </a:r>
            <a:endParaRPr lang="en-US" altLang="zh-CN" sz="1800" dirty="0">
              <a:latin typeface="Arial"/>
              <a:ea typeface="Arial"/>
              <a:cs typeface="Arial"/>
            </a:endParaRPr>
          </a:p>
          <a:p>
            <a:pPr algn="just" rtl="0">
              <a:lnSpc>
                <a:spcPts val="2160"/>
              </a:lnSpc>
            </a:pPr>
            <a:r>
              <a:rPr lang="en-US" altLang="zh-CN" sz="1800" dirty="0">
                <a:solidFill>
                  <a:srgbClr val="000000"/>
                </a:solidFill>
                <a:latin typeface="Arial"/>
                <a:ea typeface="Arial"/>
                <a:cs typeface="Arial"/>
              </a:rPr>
              <a:t> Kazaya uğrayan araç mümkünse yolun dışına ve güvenli bir alana alınmalı, kontağı kapatılmalı, el freni çekilmeli, araç LPG’li ise aracın bagajında bulunan tüpün vanası kapatılmalıdır,</a:t>
            </a:r>
            <a:endParaRPr lang="en-US" altLang="zh-CN" sz="1800" dirty="0">
              <a:latin typeface="Arial"/>
              <a:ea typeface="Arial"/>
              <a:cs typeface="Arial"/>
            </a:endParaRPr>
          </a:p>
          <a:p>
            <a:pPr algn="just" rtl="0">
              <a:lnSpc>
                <a:spcPts val="2160"/>
              </a:lnSpc>
            </a:pPr>
            <a:r>
              <a:rPr lang="en-US" altLang="zh-CN" sz="1800" dirty="0">
                <a:solidFill>
                  <a:srgbClr val="000000"/>
                </a:solidFill>
                <a:latin typeface="Arial"/>
                <a:ea typeface="Arial"/>
                <a:cs typeface="Arial"/>
              </a:rPr>
              <a:t> Olay yeri yeterince görünebilir biçimde işaretlenmelidir. Kaza noktasının önüne ve arkasına gelebilecek araç sürücülerini yavaşlatmak ve olası bir kaza tehlikesini önlemek için uyarı işaretleri yerleştirilmeli; bunun için üçgen reflektörler kullanılmalıdır,</a:t>
            </a:r>
            <a:endParaRPr lang="en-US" altLang="zh-CN" sz="1800" dirty="0">
              <a:latin typeface="Arial"/>
              <a:ea typeface="Arial"/>
              <a:cs typeface="Arial"/>
            </a:endParaRPr>
          </a:p>
          <a:p>
            <a:pPr marL="1" marR="1026" algn="l" rtl="0">
              <a:lnSpc>
                <a:spcPts val="2160"/>
              </a:lnSpc>
            </a:pPr>
            <a:r>
              <a:rPr lang="en-US" altLang="zh-CN" sz="1800" dirty="0">
                <a:solidFill>
                  <a:srgbClr val="000000"/>
                </a:solidFill>
                <a:latin typeface="Arial"/>
                <a:ea typeface="Arial"/>
                <a:cs typeface="Arial"/>
              </a:rPr>
              <a:t> Olay yerinde hasta/yaralıya yapılacak yardımı güçleştirebilecek veya engelleyebilecek meraklı kişiler olay yerinden uzaklaştırılmalıdır,</a:t>
            </a:r>
            <a:endParaRPr lang="en-US" altLang="zh-CN" sz="1800" dirty="0">
              <a:latin typeface="Arial"/>
              <a:ea typeface="Arial"/>
              <a:cs typeface="Arial"/>
            </a:endParaRPr>
          </a:p>
          <a:p>
            <a:pPr marL="1" algn="l" rtl="0">
              <a:lnSpc>
                <a:spcPts val="2160"/>
              </a:lnSpc>
            </a:pPr>
            <a:r>
              <a:rPr lang="en-US" altLang="zh-CN" sz="1800" dirty="0">
                <a:solidFill>
                  <a:srgbClr val="000000"/>
                </a:solidFill>
                <a:latin typeface="Arial"/>
                <a:ea typeface="Arial"/>
                <a:cs typeface="Arial"/>
              </a:rPr>
              <a:t> Olası patlama ve yangın riskini önlemek için olay yerinde sigara içilmemelidir,</a:t>
            </a:r>
            <a:endParaRPr lang="en-US" altLang="zh-CN" sz="1800" dirty="0">
              <a:latin typeface="Arial"/>
              <a:ea typeface="Arial"/>
              <a:cs typeface="Arial"/>
            </a:endParaRPr>
          </a:p>
          <a:p>
            <a:pPr marL="1" algn="l" rtl="0">
              <a:lnSpc>
                <a:spcPts val="2160"/>
              </a:lnSpc>
            </a:pPr>
            <a:r>
              <a:rPr lang="en-US" altLang="zh-CN" sz="1800" dirty="0">
                <a:solidFill>
                  <a:srgbClr val="000000"/>
                </a:solidFill>
                <a:latin typeface="Arial"/>
                <a:ea typeface="Arial"/>
                <a:cs typeface="Arial"/>
              </a:rPr>
              <a:t> Gaz varlığı söz konusu ise oluşabilecek zehirlenmelerin önlenmesi için gerekli</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önlemler alınmalıdır,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Ortam havalandırılmalıdır,</a:t>
            </a:r>
            <a:endParaRPr lang="en-US" altLang="zh-CN" sz="1800" dirty="0">
              <a:latin typeface="Arial"/>
              <a:ea typeface="Arial"/>
              <a:cs typeface="Arial"/>
            </a:endParaRPr>
          </a:p>
          <a:p>
            <a:pPr marL="1" algn="l" rtl="0">
              <a:lnSpc>
                <a:spcPts val="2038"/>
              </a:lnSpc>
              <a:spcBef>
                <a:spcPts val="122"/>
              </a:spcBef>
            </a:pPr>
            <a:r>
              <a:rPr lang="en-US" altLang="zh-CN" sz="1800" dirty="0">
                <a:solidFill>
                  <a:srgbClr val="000000"/>
                </a:solidFill>
                <a:latin typeface="Arial"/>
                <a:ea typeface="Arial"/>
                <a:cs typeface="Arial"/>
              </a:rPr>
              <a:t> Kıvılcım oluşturabilecek ışıklandırma veya ça</a:t>
            </a:r>
            <a:r>
              <a:rPr lang="en-US" altLang="zh-CN" sz="1800" spc="0" dirty="0">
                <a:solidFill>
                  <a:srgbClr val="000000"/>
                </a:solidFill>
                <a:latin typeface="Arial"/>
                <a:ea typeface="Arial"/>
                <a:cs typeface="Arial"/>
              </a:rPr>
              <a:t>ğrı</a:t>
            </a:r>
            <a:r>
              <a:rPr lang="en-US" altLang="zh-CN" sz="1800" spc="1733" dirty="0">
                <a:solidFill>
                  <a:srgbClr val="000000"/>
                </a:solidFill>
                <a:latin typeface="Arial"/>
                <a:ea typeface="Arial"/>
                <a:cs typeface="Arial"/>
              </a:rPr>
              <a:t> </a:t>
            </a:r>
            <a:r>
              <a:rPr lang="en-US" altLang="zh-CN" sz="1800" spc="-2" dirty="0">
                <a:solidFill>
                  <a:srgbClr val="000000"/>
                </a:solidFill>
                <a:latin typeface="Arial"/>
                <a:ea typeface="Arial"/>
                <a:cs typeface="Arial"/>
              </a:rPr>
              <a:t>araçlar</a:t>
            </a:r>
            <a:r>
              <a:rPr lang="en-US" altLang="zh-CN" sz="1800" spc="0" dirty="0">
                <a:solidFill>
                  <a:srgbClr val="000000"/>
                </a:solidFill>
                <a:latin typeface="Arial"/>
                <a:ea typeface="Arial"/>
                <a:cs typeface="Arial"/>
              </a:rPr>
              <a:t>ın</a:t>
            </a:r>
            <a:r>
              <a:rPr lang="en-US" altLang="zh-CN" sz="1800" spc="6" dirty="0">
                <a:solidFill>
                  <a:srgbClr val="000000"/>
                </a:solidFill>
                <a:latin typeface="Arial"/>
                <a:ea typeface="Arial"/>
                <a:cs typeface="Arial"/>
              </a:rPr>
              <a:t>ın</a:t>
            </a:r>
            <a:endParaRPr lang="en-US" altLang="zh-CN" sz="1800" dirty="0">
              <a:latin typeface="Arial"/>
              <a:ea typeface="Arial"/>
              <a:cs typeface="Arial"/>
            </a:endParaRPr>
          </a:p>
        </p:txBody>
      </p:sp>
      <p:sp>
        <p:nvSpPr>
          <p:cNvPr id="123" name="Text Box123"/>
          <p:cNvSpPr txBox="1"/>
          <p:nvPr/>
        </p:nvSpPr>
        <p:spPr>
          <a:xfrm>
            <a:off x="1333387" y="6514954"/>
            <a:ext cx="3425499" cy="258775"/>
          </a:xfrm>
          <a:prstGeom prst="rect">
            <a:avLst/>
          </a:prstGeom>
          <a:noFill/>
        </p:spPr>
        <p:txBody>
          <a:bodyPr wrap="square" lIns="0" tIns="0" rIns="0" rtlCol="0">
            <a:spAutoFit/>
          </a:bodyPr>
          <a:lstStyle/>
          <a:p>
            <a:pPr algn="l" rtl="0">
              <a:lnSpc>
                <a:spcPts val="2038"/>
              </a:lnSpc>
            </a:pPr>
            <a:r>
              <a:rPr lang="en-US" altLang="zh-CN" sz="1800" spc="-4" dirty="0">
                <a:solidFill>
                  <a:srgbClr val="000000"/>
                </a:solidFill>
                <a:latin typeface="Arial"/>
                <a:ea typeface="Arial"/>
                <a:cs typeface="Arial"/>
              </a:rPr>
              <a:t>kullanılmasına</a:t>
            </a:r>
            <a:r>
              <a:rPr lang="en-US" altLang="zh-CN" sz="1800" spc="-453" dirty="0">
                <a:solidFill>
                  <a:srgbClr val="000000"/>
                </a:solidFill>
                <a:latin typeface="Arial"/>
                <a:ea typeface="Arial"/>
                <a:cs typeface="Arial"/>
              </a:rPr>
              <a:t> </a:t>
            </a:r>
            <a:r>
              <a:rPr lang="en-US" altLang="zh-CN" sz="1800" spc="-2" dirty="0">
                <a:solidFill>
                  <a:srgbClr val="000000"/>
                </a:solidFill>
                <a:latin typeface="Arial"/>
                <a:ea typeface="Arial"/>
                <a:cs typeface="Arial"/>
              </a:rPr>
              <a:t>izin</a:t>
            </a:r>
            <a:r>
              <a:rPr lang="en-US" altLang="zh-CN" sz="1800" spc="-489" dirty="0">
                <a:solidFill>
                  <a:srgbClr val="000000"/>
                </a:solidFill>
                <a:latin typeface="Arial"/>
                <a:ea typeface="Arial"/>
                <a:cs typeface="Arial"/>
              </a:rPr>
              <a:t> </a:t>
            </a:r>
            <a:r>
              <a:rPr lang="en-US" altLang="zh-CN" sz="1800" spc="-9" dirty="0">
                <a:solidFill>
                  <a:srgbClr val="000000"/>
                </a:solidFill>
                <a:latin typeface="Arial"/>
                <a:ea typeface="Arial"/>
                <a:cs typeface="Arial"/>
              </a:rPr>
              <a:t>verilmemelidir,</a:t>
            </a:r>
            <a:endParaRPr lang="en-US" altLang="zh-CN" sz="1800">
              <a:latin typeface="Arial"/>
              <a:ea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8"/>
          <p:cNvPicPr>
            <a:picLocks noChangeAspect="1"/>
          </p:cNvPicPr>
          <p:nvPr/>
        </p:nvPicPr>
        <p:blipFill>
          <a:blip r:embed="rId2"/>
          <a:stretch>
            <a:fillRect/>
          </a:stretch>
        </p:blipFill>
        <p:spPr>
          <a:xfrm>
            <a:off x="771022" y="345948"/>
            <a:ext cx="9195818" cy="6912865"/>
          </a:xfrm>
          <a:prstGeom prst="rect">
            <a:avLst/>
          </a:prstGeom>
          <a:noFill/>
        </p:spPr>
      </p:pic>
      <p:sp>
        <p:nvSpPr>
          <p:cNvPr id="4" name="Text Box4"/>
          <p:cNvSpPr txBox="1"/>
          <p:nvPr/>
        </p:nvSpPr>
        <p:spPr>
          <a:xfrm>
            <a:off x="7275527" y="6541928"/>
            <a:ext cx="1948074" cy="225703"/>
          </a:xfrm>
          <a:prstGeom prst="rect">
            <a:avLst/>
          </a:prstGeom>
          <a:noFill/>
        </p:spPr>
        <p:txBody>
          <a:bodyPr wrap="square" lIns="0" tIns="0" rIns="0" rtlCol="0">
            <a:spAutoFit/>
          </a:bodyPr>
          <a:lstStyle/>
          <a:p>
            <a:pPr algn="l" rtl="0">
              <a:lnSpc>
                <a:spcPts val="1358"/>
              </a:lnSpc>
            </a:pPr>
            <a:r>
              <a:rPr lang="tr-TR" altLang="zh-CN" sz="1200" b="1" spc="-6" dirty="0" smtClean="0">
                <a:latin typeface="Arial"/>
                <a:ea typeface="Arial"/>
                <a:cs typeface="Arial"/>
              </a:rPr>
              <a:t>Doruk sürücü kursu</a:t>
            </a:r>
            <a:endParaRPr lang="en-US" altLang="zh-CN" sz="1200" b="1" dirty="0">
              <a:latin typeface="Arial"/>
              <a:ea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Image125"/>
          <p:cNvPicPr>
            <a:picLocks noChangeAspect="1"/>
          </p:cNvPicPr>
          <p:nvPr/>
        </p:nvPicPr>
        <p:blipFill>
          <a:blip r:embed="rId2"/>
          <a:stretch>
            <a:fillRect/>
          </a:stretch>
        </p:blipFill>
        <p:spPr>
          <a:xfrm>
            <a:off x="771022" y="345948"/>
            <a:ext cx="9195818" cy="6912865"/>
          </a:xfrm>
          <a:prstGeom prst="rect">
            <a:avLst/>
          </a:prstGeom>
          <a:noFill/>
        </p:spPr>
      </p:pic>
      <p:sp>
        <p:nvSpPr>
          <p:cNvPr id="126" name="Text Box126"/>
          <p:cNvSpPr txBox="1"/>
          <p:nvPr/>
        </p:nvSpPr>
        <p:spPr>
          <a:xfrm>
            <a:off x="1621423" y="1326433"/>
            <a:ext cx="7488181" cy="4649991"/>
          </a:xfrm>
          <a:prstGeom prst="rect">
            <a:avLst/>
          </a:prstGeom>
          <a:noFill/>
        </p:spPr>
        <p:txBody>
          <a:bodyPr wrap="square" lIns="0" tIns="0" rIns="0" rtlCol="0">
            <a:spAutoFit/>
          </a:bodyPr>
          <a:lstStyle/>
          <a:p>
            <a:pPr algn="l" rtl="0">
              <a:lnSpc>
                <a:spcPts val="2269"/>
              </a:lnSpc>
            </a:pPr>
            <a:r>
              <a:rPr lang="en-US" altLang="zh-CN" sz="2004" dirty="0">
                <a:solidFill>
                  <a:srgbClr val="000000"/>
                </a:solidFill>
                <a:latin typeface="Arial"/>
                <a:ea typeface="Arial"/>
                <a:cs typeface="Arial"/>
              </a:rPr>
              <a:t> Hasta/yaralı yerinden oynatılmamalıdır,</a:t>
            </a:r>
            <a:endParaRPr lang="en-US" altLang="zh-CN" sz="2004" dirty="0">
              <a:latin typeface="Arial"/>
              <a:ea typeface="Arial"/>
              <a:cs typeface="Arial"/>
            </a:endParaRPr>
          </a:p>
          <a:p>
            <a:pPr algn="l" rtl="0">
              <a:lnSpc>
                <a:spcPts val="2269"/>
              </a:lnSpc>
              <a:spcBef>
                <a:spcPts val="131"/>
              </a:spcBef>
            </a:pPr>
            <a:r>
              <a:rPr lang="en-US" altLang="zh-CN" sz="2004" dirty="0">
                <a:solidFill>
                  <a:srgbClr val="000000"/>
                </a:solidFill>
                <a:latin typeface="Arial"/>
                <a:ea typeface="Arial"/>
                <a:cs typeface="Arial"/>
              </a:rPr>
              <a:t> Hasta/yaralı hızla yaşam bulguları yönünden (ABC)</a:t>
            </a:r>
            <a:endParaRPr lang="en-US" altLang="zh-CN" sz="2004" dirty="0">
              <a:latin typeface="Arial"/>
              <a:ea typeface="Arial"/>
              <a:cs typeface="Arial"/>
            </a:endParaRPr>
          </a:p>
          <a:p>
            <a:pPr marL="278892" algn="l" rtl="0">
              <a:lnSpc>
                <a:spcPts val="2269"/>
              </a:lnSpc>
              <a:spcBef>
                <a:spcPts val="131"/>
              </a:spcBef>
            </a:pPr>
            <a:r>
              <a:rPr lang="en-US" altLang="zh-CN" sz="2004" dirty="0">
                <a:solidFill>
                  <a:srgbClr val="000000"/>
                </a:solidFill>
                <a:latin typeface="Arial"/>
                <a:ea typeface="Arial"/>
                <a:cs typeface="Arial"/>
              </a:rPr>
              <a:t>değerlendirilmelidir,</a:t>
            </a:r>
            <a:endParaRPr lang="en-US" altLang="zh-CN" sz="2004" dirty="0">
              <a:latin typeface="Arial"/>
              <a:ea typeface="Arial"/>
              <a:cs typeface="Arial"/>
            </a:endParaRPr>
          </a:p>
          <a:p>
            <a:pPr marR="525340" algn="l" rtl="0">
              <a:lnSpc>
                <a:spcPts val="2400"/>
              </a:lnSpc>
            </a:pPr>
            <a:r>
              <a:rPr lang="en-US" altLang="zh-CN" sz="2004" dirty="0">
                <a:solidFill>
                  <a:srgbClr val="000000"/>
                </a:solidFill>
                <a:latin typeface="Arial"/>
                <a:ea typeface="Arial"/>
                <a:cs typeface="Arial"/>
              </a:rPr>
              <a:t> Hasta/yaralı kırık ve kanama yönünden değerlendirilmelidir,  Hasta/yaralı sıcak tutulmalıdır,</a:t>
            </a:r>
            <a:endParaRPr lang="en-US" altLang="zh-CN" sz="2004" dirty="0">
              <a:latin typeface="Arial"/>
              <a:ea typeface="Arial"/>
              <a:cs typeface="Arial"/>
            </a:endParaRPr>
          </a:p>
          <a:p>
            <a:pPr algn="l" rtl="0">
              <a:lnSpc>
                <a:spcPts val="2400"/>
              </a:lnSpc>
            </a:pPr>
            <a:r>
              <a:rPr lang="en-US" altLang="zh-CN" sz="2004" dirty="0">
                <a:solidFill>
                  <a:srgbClr val="000000"/>
                </a:solidFill>
                <a:latin typeface="Arial"/>
                <a:ea typeface="Arial"/>
                <a:cs typeface="Arial"/>
              </a:rPr>
              <a:t> Hasta/yaralının bilinci kapalı ise ağızdan hiçbir şey verilmemelidir,</a:t>
            </a:r>
            <a:endParaRPr lang="en-US" altLang="zh-CN" sz="2004" dirty="0">
              <a:latin typeface="Arial"/>
              <a:ea typeface="Arial"/>
              <a:cs typeface="Arial"/>
            </a:endParaRPr>
          </a:p>
          <a:p>
            <a:pPr algn="l" rtl="0">
              <a:lnSpc>
                <a:spcPts val="2269"/>
              </a:lnSpc>
              <a:spcBef>
                <a:spcPts val="131"/>
              </a:spcBef>
            </a:pPr>
            <a:r>
              <a:rPr lang="en-US" altLang="zh-CN" sz="2004" dirty="0">
                <a:solidFill>
                  <a:srgbClr val="000000"/>
                </a:solidFill>
                <a:latin typeface="Arial"/>
                <a:ea typeface="Arial"/>
                <a:cs typeface="Arial"/>
              </a:rPr>
              <a:t> Tıbbi yardım istenmelidir (112),</a:t>
            </a:r>
            <a:endParaRPr lang="en-US" altLang="zh-CN" sz="2004" dirty="0">
              <a:latin typeface="Arial"/>
              <a:ea typeface="Arial"/>
              <a:cs typeface="Arial"/>
            </a:endParaRPr>
          </a:p>
          <a:p>
            <a:pPr marR="1956" algn="l" rtl="0">
              <a:lnSpc>
                <a:spcPts val="2400"/>
              </a:lnSpc>
            </a:pPr>
            <a:r>
              <a:rPr lang="en-US" altLang="zh-CN" sz="2004" dirty="0">
                <a:solidFill>
                  <a:srgbClr val="000000"/>
                </a:solidFill>
                <a:latin typeface="Arial"/>
                <a:ea typeface="Arial"/>
                <a:cs typeface="Arial"/>
              </a:rPr>
              <a:t> Hasta/yaralının endişeleri giderilmeli, nazik ve hoşgörülü olmalıdır,</a:t>
            </a:r>
            <a:endParaRPr lang="en-US" altLang="zh-CN" sz="2004" dirty="0">
              <a:latin typeface="Arial"/>
              <a:ea typeface="Arial"/>
              <a:cs typeface="Arial"/>
            </a:endParaRPr>
          </a:p>
          <a:p>
            <a:pPr algn="l" rtl="0">
              <a:lnSpc>
                <a:spcPts val="2400"/>
              </a:lnSpc>
            </a:pPr>
            <a:r>
              <a:rPr lang="en-US" altLang="zh-CN" sz="2004" dirty="0">
                <a:solidFill>
                  <a:srgbClr val="000000"/>
                </a:solidFill>
                <a:latin typeface="Arial"/>
                <a:ea typeface="Arial"/>
                <a:cs typeface="Arial"/>
              </a:rPr>
              <a:t> Hasta/yaralının paniğe kapılmasını engellemek için yarasını görmesine</a:t>
            </a:r>
            <a:endParaRPr lang="en-US" altLang="zh-CN" sz="2004" dirty="0">
              <a:latin typeface="Arial"/>
              <a:ea typeface="Arial"/>
              <a:cs typeface="Arial"/>
            </a:endParaRPr>
          </a:p>
          <a:p>
            <a:pPr marL="278892" algn="l" rtl="0">
              <a:lnSpc>
                <a:spcPts val="2269"/>
              </a:lnSpc>
              <a:spcBef>
                <a:spcPts val="131"/>
              </a:spcBef>
            </a:pPr>
            <a:r>
              <a:rPr lang="en-US" altLang="zh-CN" sz="2004" dirty="0">
                <a:solidFill>
                  <a:srgbClr val="000000"/>
                </a:solidFill>
                <a:latin typeface="Arial"/>
                <a:ea typeface="Arial"/>
                <a:cs typeface="Arial"/>
              </a:rPr>
              <a:t>izin verilmemelidir,</a:t>
            </a:r>
            <a:endParaRPr lang="en-US" altLang="zh-CN" sz="2004" dirty="0">
              <a:latin typeface="Arial"/>
              <a:ea typeface="Arial"/>
              <a:cs typeface="Arial"/>
            </a:endParaRPr>
          </a:p>
          <a:p>
            <a:pPr algn="l" rtl="0">
              <a:lnSpc>
                <a:spcPts val="2269"/>
              </a:lnSpc>
              <a:spcBef>
                <a:spcPts val="131"/>
              </a:spcBef>
            </a:pPr>
            <a:r>
              <a:rPr lang="en-US" altLang="zh-CN" sz="2004" dirty="0">
                <a:solidFill>
                  <a:srgbClr val="000000"/>
                </a:solidFill>
                <a:latin typeface="Arial"/>
                <a:ea typeface="Arial"/>
                <a:cs typeface="Arial"/>
              </a:rPr>
              <a:t> Hasta/yaralı ve olay hakkındaki bilgiler kaydedilmelidir,</a:t>
            </a:r>
            <a:endParaRPr lang="en-US" altLang="zh-CN" sz="2004" dirty="0">
              <a:latin typeface="Arial"/>
              <a:ea typeface="Arial"/>
              <a:cs typeface="Arial"/>
            </a:endParaRPr>
          </a:p>
          <a:p>
            <a:pPr algn="l" rtl="0">
              <a:lnSpc>
                <a:spcPts val="2269"/>
              </a:lnSpc>
              <a:spcBef>
                <a:spcPts val="131"/>
              </a:spcBef>
            </a:pPr>
            <a:r>
              <a:rPr lang="en-US" altLang="zh-CN" sz="2004" dirty="0">
                <a:solidFill>
                  <a:srgbClr val="000000"/>
                </a:solidFill>
                <a:latin typeface="Arial"/>
                <a:ea typeface="Arial"/>
                <a:cs typeface="Arial"/>
              </a:rPr>
              <a:t> Yardım ekibi gelene kadar olay yerinde </a:t>
            </a:r>
            <a:r>
              <a:rPr lang="en-US" altLang="zh-CN" sz="2004" dirty="0" err="1">
                <a:solidFill>
                  <a:srgbClr val="000000"/>
                </a:solidFill>
                <a:latin typeface="Arial"/>
                <a:ea typeface="Arial"/>
                <a:cs typeface="Arial"/>
              </a:rPr>
              <a:t>kalınmalıdır</a:t>
            </a:r>
            <a:r>
              <a:rPr lang="en-US" altLang="zh-CN" sz="2004" dirty="0" smtClean="0">
                <a:solidFill>
                  <a:srgbClr val="000000"/>
                </a:solidFill>
                <a:latin typeface="Arial"/>
                <a:ea typeface="Arial"/>
                <a:cs typeface="Arial"/>
              </a:rPr>
              <a:t>.</a:t>
            </a:r>
            <a:endParaRPr lang="en-US" altLang="zh-CN" sz="2004" dirty="0">
              <a:latin typeface="Arial"/>
              <a:ea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10"/>
          <p:cNvPicPr>
            <a:picLocks noChangeAspect="1"/>
          </p:cNvPicPr>
          <p:nvPr/>
        </p:nvPicPr>
        <p:blipFill>
          <a:blip r:embed="rId2"/>
          <a:stretch>
            <a:fillRect/>
          </a:stretch>
        </p:blipFill>
        <p:spPr>
          <a:xfrm>
            <a:off x="771022" y="345948"/>
            <a:ext cx="9195818" cy="6912865"/>
          </a:xfrm>
          <a:prstGeom prst="rect">
            <a:avLst/>
          </a:prstGeom>
          <a:noFill/>
        </p:spPr>
      </p:pic>
      <p:sp>
        <p:nvSpPr>
          <p:cNvPr id="11" name="Text Box11"/>
          <p:cNvSpPr txBox="1"/>
          <p:nvPr/>
        </p:nvSpPr>
        <p:spPr>
          <a:xfrm>
            <a:off x="1380631" y="1171500"/>
            <a:ext cx="8063035" cy="3072636"/>
          </a:xfrm>
          <a:prstGeom prst="rect">
            <a:avLst/>
          </a:prstGeom>
          <a:noFill/>
        </p:spPr>
        <p:txBody>
          <a:bodyPr wrap="square" lIns="0" tIns="0" rIns="0" rtlCol="0">
            <a:spAutoFit/>
          </a:bodyPr>
          <a:lstStyle/>
          <a:p>
            <a:pPr algn="l" rtl="0">
              <a:lnSpc>
                <a:spcPts val="2056"/>
              </a:lnSpc>
            </a:pPr>
            <a:r>
              <a:rPr lang="en-US" altLang="zh-CN" sz="1800" b="1" spc="0" dirty="0">
                <a:solidFill>
                  <a:srgbClr val="FEA022"/>
                </a:solidFill>
                <a:latin typeface="Arial"/>
                <a:ea typeface="Arial"/>
                <a:cs typeface="Arial"/>
              </a:rPr>
              <a:t>İ</a:t>
            </a:r>
            <a:r>
              <a:rPr lang="en-US" altLang="zh-CN" sz="1800" b="1" spc="-4" dirty="0">
                <a:solidFill>
                  <a:srgbClr val="FEA022"/>
                </a:solidFill>
                <a:latin typeface="Arial"/>
                <a:ea typeface="Arial"/>
                <a:cs typeface="Arial"/>
              </a:rPr>
              <a:t>lkyard</a:t>
            </a:r>
            <a:r>
              <a:rPr lang="en-US" altLang="zh-CN" sz="1800" b="1" spc="-2" dirty="0">
                <a:solidFill>
                  <a:srgbClr val="FEA022"/>
                </a:solidFill>
                <a:latin typeface="Arial"/>
                <a:ea typeface="Arial"/>
                <a:cs typeface="Arial"/>
              </a:rPr>
              <a:t>ımc</a:t>
            </a:r>
            <a:r>
              <a:rPr lang="en-US" altLang="zh-CN" sz="1800" b="1" spc="0" dirty="0">
                <a:solidFill>
                  <a:srgbClr val="FEA022"/>
                </a:solidFill>
                <a:latin typeface="Arial"/>
                <a:ea typeface="Arial"/>
                <a:cs typeface="Arial"/>
              </a:rPr>
              <a:t>ı</a:t>
            </a:r>
            <a:r>
              <a:rPr lang="en-US" altLang="zh-CN" sz="1800" b="1" spc="20" dirty="0">
                <a:solidFill>
                  <a:srgbClr val="FEA022"/>
                </a:solidFill>
                <a:latin typeface="Arial"/>
                <a:ea typeface="Arial"/>
                <a:cs typeface="Arial"/>
              </a:rPr>
              <a:t> </a:t>
            </a:r>
            <a:r>
              <a:rPr lang="en-US" altLang="zh-CN" sz="1800" b="1" spc="0" dirty="0">
                <a:solidFill>
                  <a:srgbClr val="FEA022"/>
                </a:solidFill>
                <a:latin typeface="Arial"/>
                <a:ea typeface="Arial"/>
                <a:cs typeface="Arial"/>
              </a:rPr>
              <a:t>Kimdir?</a:t>
            </a:r>
            <a:endParaRPr lang="en-US" altLang="zh-CN" sz="1800" dirty="0">
              <a:latin typeface="Arial"/>
              <a:ea typeface="Arial"/>
              <a:cs typeface="Arial"/>
            </a:endParaRPr>
          </a:p>
          <a:p>
            <a:pPr marL="914401" algn="l" rtl="0">
              <a:lnSpc>
                <a:spcPts val="2038"/>
              </a:lnSpc>
              <a:spcBef>
                <a:spcPts val="119"/>
              </a:spcBef>
            </a:pPr>
            <a:r>
              <a:rPr lang="en-US" altLang="zh-CN" sz="1800" dirty="0">
                <a:solidFill>
                  <a:srgbClr val="000000"/>
                </a:solidFill>
                <a:latin typeface="Arial"/>
                <a:ea typeface="Arial"/>
                <a:cs typeface="Arial"/>
              </a:rPr>
              <a:t>İlkyardım tanımında belirtilen amaç doğrultusunda hasta veya yaralıya</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tıbbi araç gereç aranmaksızın mevcut araç gereçlerle, ilaçsız uygulamaları yapan eğitim almış kişi ya da kişilerdir.</a:t>
            </a:r>
            <a:endParaRPr lang="en-US" altLang="zh-CN" sz="1800" dirty="0">
              <a:latin typeface="Arial"/>
              <a:ea typeface="Arial"/>
              <a:cs typeface="Arial"/>
            </a:endParaRPr>
          </a:p>
          <a:p>
            <a:pPr algn="l" rtl="0">
              <a:lnSpc>
                <a:spcPts val="2056"/>
              </a:lnSpc>
              <a:spcBef>
                <a:spcPts val="2268"/>
              </a:spcBef>
            </a:pPr>
            <a:r>
              <a:rPr lang="en-US" altLang="zh-CN" sz="1800" b="1" dirty="0">
                <a:solidFill>
                  <a:srgbClr val="FEA022"/>
                </a:solidFill>
                <a:latin typeface="Arial"/>
                <a:ea typeface="Arial"/>
                <a:cs typeface="Arial"/>
              </a:rPr>
              <a:t>İlkyardımın Öncelikli Amaçları Nelerdir?</a:t>
            </a:r>
            <a:endParaRPr lang="en-US" altLang="zh-CN" sz="1800" dirty="0">
              <a:latin typeface="Arial"/>
              <a:ea typeface="Arial"/>
              <a:cs typeface="Arial"/>
            </a:endParaRPr>
          </a:p>
          <a:p>
            <a:pPr algn="l" rtl="0">
              <a:lnSpc>
                <a:spcPts val="2038"/>
              </a:lnSpc>
              <a:spcBef>
                <a:spcPts val="2279"/>
              </a:spcBef>
            </a:pPr>
            <a:r>
              <a:rPr lang="en-US" altLang="zh-CN" sz="1800" dirty="0">
                <a:solidFill>
                  <a:srgbClr val="000000"/>
                </a:solidFill>
                <a:latin typeface="Arial"/>
                <a:ea typeface="Arial"/>
                <a:cs typeface="Arial"/>
              </a:rPr>
              <a:t> Hayati tehlikenin ortadan kaldırılması,</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Yaşamsal fonksiyonların sürdürülmesinin sağlanması,</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Hasta/yaralının durumunun kötüleşmesinin önlenmesi,</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İyileşmenin kolaylaştırılması.</a:t>
            </a:r>
            <a:endParaRPr lang="en-US" altLang="zh-CN" sz="1800" dirty="0">
              <a:latin typeface="Arial"/>
              <a:ea typeface="Arial"/>
              <a:cs typeface="Arial"/>
            </a:endParaRPr>
          </a:p>
        </p:txBody>
      </p:sp>
      <p:sp>
        <p:nvSpPr>
          <p:cNvPr id="5" name="Text Box4"/>
          <p:cNvSpPr txBox="1"/>
          <p:nvPr/>
        </p:nvSpPr>
        <p:spPr>
          <a:xfrm>
            <a:off x="7275527" y="6541928"/>
            <a:ext cx="1948074" cy="225703"/>
          </a:xfrm>
          <a:prstGeom prst="rect">
            <a:avLst/>
          </a:prstGeom>
          <a:noFill/>
        </p:spPr>
        <p:txBody>
          <a:bodyPr wrap="square" lIns="0" tIns="0" rIns="0" rtlCol="0">
            <a:spAutoFit/>
          </a:bodyPr>
          <a:lstStyle/>
          <a:p>
            <a:pPr algn="l" rtl="0">
              <a:lnSpc>
                <a:spcPts val="1358"/>
              </a:lnSpc>
            </a:pPr>
            <a:r>
              <a:rPr lang="tr-TR" altLang="zh-CN" sz="1200" b="1" spc="-6" dirty="0" smtClean="0">
                <a:latin typeface="Arial"/>
                <a:ea typeface="Arial"/>
                <a:cs typeface="Arial"/>
              </a:rPr>
              <a:t>Doruk sürücü kursu</a:t>
            </a:r>
            <a:endParaRPr lang="en-US" altLang="zh-CN" sz="1200" b="1" dirty="0">
              <a:latin typeface="Arial"/>
              <a:ea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13"/>
          <p:cNvPicPr>
            <a:picLocks noChangeAspect="1"/>
          </p:cNvPicPr>
          <p:nvPr/>
        </p:nvPicPr>
        <p:blipFill>
          <a:blip r:embed="rId2"/>
          <a:stretch>
            <a:fillRect/>
          </a:stretch>
        </p:blipFill>
        <p:spPr>
          <a:xfrm>
            <a:off x="771022" y="345948"/>
            <a:ext cx="9195818" cy="6912865"/>
          </a:xfrm>
          <a:prstGeom prst="rect">
            <a:avLst/>
          </a:prstGeom>
          <a:noFill/>
        </p:spPr>
      </p:pic>
      <p:sp>
        <p:nvSpPr>
          <p:cNvPr id="14" name="Text Box14"/>
          <p:cNvSpPr txBox="1"/>
          <p:nvPr/>
        </p:nvSpPr>
        <p:spPr>
          <a:xfrm>
            <a:off x="1405015" y="1963980"/>
            <a:ext cx="7493437" cy="1136208"/>
          </a:xfrm>
          <a:prstGeom prst="rect">
            <a:avLst/>
          </a:prstGeom>
          <a:noFill/>
        </p:spPr>
        <p:txBody>
          <a:bodyPr wrap="square" lIns="0" tIns="0" rIns="0" rtlCol="0">
            <a:spAutoFit/>
          </a:bodyPr>
          <a:lstStyle/>
          <a:p>
            <a:pPr algn="l" rtl="0">
              <a:lnSpc>
                <a:spcPts val="2056"/>
              </a:lnSpc>
            </a:pPr>
            <a:r>
              <a:rPr lang="en-US" altLang="zh-CN" sz="1800" b="1" spc="0" dirty="0">
                <a:solidFill>
                  <a:srgbClr val="FEA022"/>
                </a:solidFill>
                <a:latin typeface="Arial"/>
                <a:ea typeface="Arial"/>
                <a:cs typeface="Arial"/>
              </a:rPr>
              <a:t>İ</a:t>
            </a:r>
            <a:r>
              <a:rPr lang="en-US" altLang="zh-CN" sz="1800" b="1" spc="-4" dirty="0">
                <a:solidFill>
                  <a:srgbClr val="FEA022"/>
                </a:solidFill>
                <a:latin typeface="Arial"/>
                <a:ea typeface="Arial"/>
                <a:cs typeface="Arial"/>
              </a:rPr>
              <a:t>lkyard</a:t>
            </a:r>
            <a:r>
              <a:rPr lang="en-US" altLang="zh-CN" sz="1800" b="1" spc="0" dirty="0">
                <a:solidFill>
                  <a:srgbClr val="FEA022"/>
                </a:solidFill>
                <a:latin typeface="Arial"/>
                <a:ea typeface="Arial"/>
                <a:cs typeface="Arial"/>
              </a:rPr>
              <a:t>ımın</a:t>
            </a:r>
            <a:r>
              <a:rPr lang="en-US" altLang="zh-CN" sz="1800" b="1" spc="-588" dirty="0">
                <a:solidFill>
                  <a:srgbClr val="FEA022"/>
                </a:solidFill>
                <a:latin typeface="Arial"/>
                <a:ea typeface="Arial"/>
                <a:cs typeface="Arial"/>
              </a:rPr>
              <a:t> </a:t>
            </a:r>
            <a:r>
              <a:rPr lang="en-US" altLang="zh-CN" sz="1800" b="1" spc="-28" dirty="0">
                <a:solidFill>
                  <a:srgbClr val="FEA022"/>
                </a:solidFill>
                <a:latin typeface="Arial"/>
                <a:ea typeface="Arial"/>
                <a:cs typeface="Arial"/>
              </a:rPr>
              <a:t>Temel</a:t>
            </a:r>
            <a:r>
              <a:rPr lang="en-US" altLang="zh-CN" sz="1800" b="1" spc="6" dirty="0">
                <a:solidFill>
                  <a:srgbClr val="FEA022"/>
                </a:solidFill>
                <a:latin typeface="Arial"/>
                <a:ea typeface="Arial"/>
                <a:cs typeface="Arial"/>
              </a:rPr>
              <a:t> </a:t>
            </a:r>
            <a:r>
              <a:rPr lang="en-US" altLang="zh-CN" sz="1800" b="1" spc="-3" dirty="0">
                <a:solidFill>
                  <a:srgbClr val="FEA022"/>
                </a:solidFill>
                <a:latin typeface="Arial"/>
                <a:ea typeface="Arial"/>
                <a:cs typeface="Arial"/>
              </a:rPr>
              <a:t>Uygulamalar</a:t>
            </a:r>
            <a:r>
              <a:rPr lang="en-US" altLang="zh-CN" sz="1800" b="1" spc="0" dirty="0">
                <a:solidFill>
                  <a:srgbClr val="FEA022"/>
                </a:solidFill>
                <a:latin typeface="Arial"/>
                <a:ea typeface="Arial"/>
                <a:cs typeface="Arial"/>
              </a:rPr>
              <a:t>ı</a:t>
            </a:r>
            <a:r>
              <a:rPr lang="en-US" altLang="zh-CN" sz="1800" b="1" spc="32" dirty="0">
                <a:solidFill>
                  <a:srgbClr val="FEA022"/>
                </a:solidFill>
                <a:latin typeface="Arial"/>
                <a:ea typeface="Arial"/>
                <a:cs typeface="Arial"/>
              </a:rPr>
              <a:t> </a:t>
            </a:r>
            <a:r>
              <a:rPr lang="en-US" altLang="zh-CN" sz="1800" b="1" spc="-1" dirty="0">
                <a:solidFill>
                  <a:srgbClr val="FEA022"/>
                </a:solidFill>
                <a:latin typeface="Arial"/>
                <a:ea typeface="Arial"/>
                <a:cs typeface="Arial"/>
              </a:rPr>
              <a:t>Nelerdir?</a:t>
            </a:r>
            <a:endParaRPr lang="en-US" altLang="zh-CN" sz="1800" dirty="0">
              <a:latin typeface="Arial"/>
              <a:ea typeface="Arial"/>
              <a:cs typeface="Arial"/>
            </a:endParaRPr>
          </a:p>
          <a:p>
            <a:pPr marL="978409" algn="l" rtl="0">
              <a:lnSpc>
                <a:spcPts val="2038"/>
              </a:lnSpc>
              <a:spcBef>
                <a:spcPts val="2279"/>
              </a:spcBef>
            </a:pPr>
            <a:r>
              <a:rPr lang="en-US" altLang="zh-CN" sz="1800" dirty="0">
                <a:solidFill>
                  <a:srgbClr val="000000"/>
                </a:solidFill>
                <a:latin typeface="Arial"/>
                <a:ea typeface="Arial"/>
                <a:cs typeface="Arial"/>
              </a:rPr>
              <a:t>İlkyardım temel uygulamaları Koruma, Bildirme, Kurtarma (KBK)</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olarak ifade edilir</a:t>
            </a:r>
            <a:r>
              <a:rPr lang="en-US" altLang="zh-CN" sz="1800" spc="-17" dirty="0">
                <a:solidFill>
                  <a:srgbClr val="000000"/>
                </a:solidFill>
                <a:latin typeface="Arial"/>
                <a:ea typeface="Arial"/>
                <a:cs typeface="Arial"/>
              </a:rPr>
              <a:t>.</a:t>
            </a:r>
            <a:endParaRPr lang="en-US" altLang="zh-CN" sz="1800" dirty="0">
              <a:latin typeface="Arial"/>
              <a:ea typeface="Arial"/>
              <a:cs typeface="Arial"/>
            </a:endParaRPr>
          </a:p>
        </p:txBody>
      </p:sp>
      <p:sp>
        <p:nvSpPr>
          <p:cNvPr id="15" name="Text Box15"/>
          <p:cNvSpPr txBox="1"/>
          <p:nvPr/>
        </p:nvSpPr>
        <p:spPr>
          <a:xfrm>
            <a:off x="1405015" y="4338527"/>
            <a:ext cx="1460603" cy="317298"/>
          </a:xfrm>
          <a:prstGeom prst="rect">
            <a:avLst/>
          </a:prstGeom>
          <a:noFill/>
        </p:spPr>
        <p:txBody>
          <a:bodyPr wrap="square" lIns="0" tIns="0" rIns="0" rtlCol="0">
            <a:spAutoFit/>
          </a:bodyPr>
          <a:lstStyle/>
          <a:p>
            <a:pPr algn="l" rtl="0">
              <a:lnSpc>
                <a:spcPts val="2498"/>
              </a:lnSpc>
            </a:pPr>
            <a:r>
              <a:rPr lang="en-US" altLang="zh-CN" sz="2400" b="1" spc="0" dirty="0">
                <a:solidFill>
                  <a:srgbClr val="000000"/>
                </a:solidFill>
                <a:latin typeface="Times New Roman"/>
                <a:ea typeface="Times New Roman"/>
                <a:cs typeface="Times New Roman"/>
              </a:rPr>
              <a:t>KORUMA</a:t>
            </a:r>
            <a:endParaRPr lang="en-US" altLang="zh-CN" sz="2400">
              <a:latin typeface="Times New Roman"/>
              <a:ea typeface="Times New Roman"/>
              <a:cs typeface="Times New Roman"/>
            </a:endParaRPr>
          </a:p>
        </p:txBody>
      </p:sp>
      <p:sp>
        <p:nvSpPr>
          <p:cNvPr id="16" name="Text Box16"/>
          <p:cNvSpPr txBox="1"/>
          <p:nvPr/>
        </p:nvSpPr>
        <p:spPr>
          <a:xfrm>
            <a:off x="4501786" y="4338527"/>
            <a:ext cx="1611479" cy="317298"/>
          </a:xfrm>
          <a:prstGeom prst="rect">
            <a:avLst/>
          </a:prstGeom>
          <a:noFill/>
        </p:spPr>
        <p:txBody>
          <a:bodyPr wrap="square" lIns="0" tIns="0" rIns="0" rtlCol="0">
            <a:spAutoFit/>
          </a:bodyPr>
          <a:lstStyle/>
          <a:p>
            <a:pPr algn="l" rtl="0">
              <a:lnSpc>
                <a:spcPts val="2498"/>
              </a:lnSpc>
            </a:pPr>
            <a:r>
              <a:rPr lang="en-US" altLang="zh-CN" sz="2400" b="1" spc="-10" dirty="0">
                <a:solidFill>
                  <a:srgbClr val="000000"/>
                </a:solidFill>
                <a:latin typeface="Times New Roman"/>
                <a:ea typeface="Times New Roman"/>
                <a:cs typeface="Times New Roman"/>
              </a:rPr>
              <a:t>B</a:t>
            </a:r>
            <a:r>
              <a:rPr lang="en-US" altLang="zh-CN" sz="2400" b="1" spc="0" dirty="0">
                <a:solidFill>
                  <a:srgbClr val="000000"/>
                </a:solidFill>
                <a:latin typeface="Times New Roman"/>
                <a:ea typeface="Times New Roman"/>
                <a:cs typeface="Times New Roman"/>
              </a:rPr>
              <a:t>İ</a:t>
            </a:r>
            <a:r>
              <a:rPr lang="en-US" altLang="zh-CN" sz="2400" b="1" spc="-6" dirty="0">
                <a:solidFill>
                  <a:srgbClr val="000000"/>
                </a:solidFill>
                <a:latin typeface="Times New Roman"/>
                <a:ea typeface="Times New Roman"/>
                <a:cs typeface="Times New Roman"/>
              </a:rPr>
              <a:t>LD</a:t>
            </a:r>
            <a:r>
              <a:rPr lang="en-US" altLang="zh-CN" sz="2400" b="1" spc="0" dirty="0">
                <a:solidFill>
                  <a:srgbClr val="000000"/>
                </a:solidFill>
                <a:latin typeface="Times New Roman"/>
                <a:ea typeface="Times New Roman"/>
                <a:cs typeface="Times New Roman"/>
              </a:rPr>
              <a:t>İRME</a:t>
            </a:r>
            <a:endParaRPr lang="en-US" altLang="zh-CN" sz="2400">
              <a:latin typeface="Times New Roman"/>
              <a:ea typeface="Times New Roman"/>
              <a:cs typeface="Times New Roman"/>
            </a:endParaRPr>
          </a:p>
        </p:txBody>
      </p:sp>
      <p:sp>
        <p:nvSpPr>
          <p:cNvPr id="17" name="Text Box17"/>
          <p:cNvSpPr txBox="1"/>
          <p:nvPr/>
        </p:nvSpPr>
        <p:spPr>
          <a:xfrm>
            <a:off x="7598556" y="4338527"/>
            <a:ext cx="1830934" cy="317298"/>
          </a:xfrm>
          <a:prstGeom prst="rect">
            <a:avLst/>
          </a:prstGeom>
          <a:noFill/>
        </p:spPr>
        <p:txBody>
          <a:bodyPr wrap="square" lIns="0" tIns="0" rIns="0" rtlCol="0">
            <a:spAutoFit/>
          </a:bodyPr>
          <a:lstStyle/>
          <a:p>
            <a:pPr algn="l" rtl="0">
              <a:lnSpc>
                <a:spcPts val="2498"/>
              </a:lnSpc>
            </a:pPr>
            <a:r>
              <a:rPr lang="en-US" altLang="zh-CN" sz="2400" b="1" spc="-35" dirty="0">
                <a:solidFill>
                  <a:srgbClr val="000000"/>
                </a:solidFill>
                <a:latin typeface="Times New Roman"/>
                <a:ea typeface="Times New Roman"/>
                <a:cs typeface="Times New Roman"/>
              </a:rPr>
              <a:t>KURTARMA</a:t>
            </a:r>
            <a:endParaRPr lang="en-US" altLang="zh-CN" sz="2400">
              <a:latin typeface="Times New Roman"/>
              <a:ea typeface="Times New Roman"/>
              <a:cs typeface="Times New Roman"/>
            </a:endParaRPr>
          </a:p>
        </p:txBody>
      </p:sp>
      <p:sp>
        <p:nvSpPr>
          <p:cNvPr id="9" name="Text Box4"/>
          <p:cNvSpPr txBox="1"/>
          <p:nvPr/>
        </p:nvSpPr>
        <p:spPr>
          <a:xfrm>
            <a:off x="7275527" y="6541928"/>
            <a:ext cx="1948074" cy="225703"/>
          </a:xfrm>
          <a:prstGeom prst="rect">
            <a:avLst/>
          </a:prstGeom>
          <a:noFill/>
        </p:spPr>
        <p:txBody>
          <a:bodyPr wrap="square" lIns="0" tIns="0" rIns="0" rtlCol="0">
            <a:spAutoFit/>
          </a:bodyPr>
          <a:lstStyle/>
          <a:p>
            <a:pPr algn="l" rtl="0">
              <a:lnSpc>
                <a:spcPts val="1358"/>
              </a:lnSpc>
            </a:pPr>
            <a:r>
              <a:rPr lang="tr-TR" altLang="zh-CN" sz="1200" b="1" spc="-6" dirty="0" smtClean="0">
                <a:latin typeface="Arial"/>
                <a:ea typeface="Arial"/>
                <a:cs typeface="Arial"/>
              </a:rPr>
              <a:t>Doruk sürücü kursu</a:t>
            </a:r>
            <a:endParaRPr lang="en-US" altLang="zh-CN" sz="1200" b="1" dirty="0">
              <a:latin typeface="Arial"/>
              <a:ea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19"/>
          <p:cNvPicPr>
            <a:picLocks noChangeAspect="1"/>
          </p:cNvPicPr>
          <p:nvPr/>
        </p:nvPicPr>
        <p:blipFill>
          <a:blip r:embed="rId2"/>
          <a:stretch>
            <a:fillRect/>
          </a:stretch>
        </p:blipFill>
        <p:spPr>
          <a:xfrm>
            <a:off x="771022" y="345948"/>
            <a:ext cx="9195818" cy="6912865"/>
          </a:xfrm>
          <a:prstGeom prst="rect">
            <a:avLst/>
          </a:prstGeom>
          <a:noFill/>
        </p:spPr>
      </p:pic>
      <p:sp>
        <p:nvSpPr>
          <p:cNvPr id="20" name="Text Box20"/>
          <p:cNvSpPr txBox="1"/>
          <p:nvPr/>
        </p:nvSpPr>
        <p:spPr>
          <a:xfrm>
            <a:off x="1549795" y="1517448"/>
            <a:ext cx="7413811" cy="2259593"/>
          </a:xfrm>
          <a:prstGeom prst="rect">
            <a:avLst/>
          </a:prstGeom>
          <a:noFill/>
        </p:spPr>
        <p:txBody>
          <a:bodyPr wrap="square" lIns="0" tIns="0" rIns="0" rtlCol="0">
            <a:spAutoFit/>
          </a:bodyPr>
          <a:lstStyle/>
          <a:p>
            <a:pPr algn="l" rtl="0">
              <a:lnSpc>
                <a:spcPts val="2056"/>
              </a:lnSpc>
            </a:pPr>
            <a:r>
              <a:rPr lang="en-US" altLang="zh-CN" sz="1800" b="1" dirty="0">
                <a:solidFill>
                  <a:srgbClr val="FEA022"/>
                </a:solidFill>
                <a:latin typeface="Arial"/>
                <a:ea typeface="Arial"/>
                <a:cs typeface="Arial"/>
              </a:rPr>
              <a:t>Koruma: </a:t>
            </a:r>
            <a:r>
              <a:rPr lang="en-US" altLang="zh-CN" sz="1800" dirty="0">
                <a:solidFill>
                  <a:srgbClr val="000000"/>
                </a:solidFill>
                <a:latin typeface="Arial"/>
                <a:ea typeface="Arial"/>
                <a:cs typeface="Arial"/>
              </a:rPr>
              <a:t>Kaza sonuçlarının ağırlaşmasını önlemek için olay yerinin</a:t>
            </a:r>
            <a:endParaRPr lang="en-US" altLang="zh-CN" sz="1800" dirty="0">
              <a:latin typeface="Arial"/>
              <a:ea typeface="Arial"/>
              <a:cs typeface="Arial"/>
            </a:endParaRPr>
          </a:p>
          <a:p>
            <a:pPr marR="2092" algn="l" rtl="0">
              <a:lnSpc>
                <a:spcPts val="2158"/>
              </a:lnSpc>
            </a:pPr>
            <a:r>
              <a:rPr lang="en-US" altLang="zh-CN" sz="1800" dirty="0">
                <a:solidFill>
                  <a:srgbClr val="000000"/>
                </a:solidFill>
                <a:latin typeface="Arial"/>
                <a:ea typeface="Arial"/>
                <a:cs typeface="Arial"/>
              </a:rPr>
              <a:t>değerlendirilmesini kapsar. En önemli işlem olay yerinde oluşabilecek tehlikeleri belirleyerek güvenli bir çevre oluşturmaktır.</a:t>
            </a:r>
            <a:endParaRPr lang="en-US" altLang="zh-CN" sz="1800" dirty="0">
              <a:latin typeface="Arial"/>
              <a:ea typeface="Arial"/>
              <a:cs typeface="Arial"/>
            </a:endParaRPr>
          </a:p>
          <a:p>
            <a:pPr algn="just" rtl="0">
              <a:lnSpc>
                <a:spcPts val="2163"/>
              </a:lnSpc>
              <a:spcBef>
                <a:spcPts val="2149"/>
              </a:spcBef>
            </a:pPr>
            <a:r>
              <a:rPr lang="en-US" altLang="zh-CN" sz="1800" b="1" dirty="0">
                <a:solidFill>
                  <a:srgbClr val="FEA022"/>
                </a:solidFill>
                <a:latin typeface="Arial"/>
                <a:ea typeface="Arial"/>
                <a:cs typeface="Arial"/>
              </a:rPr>
              <a:t>Bildirme: </a:t>
            </a:r>
            <a:r>
              <a:rPr lang="en-US" altLang="zh-CN" sz="1800" dirty="0">
                <a:solidFill>
                  <a:srgbClr val="000000"/>
                </a:solidFill>
                <a:latin typeface="Arial"/>
                <a:ea typeface="Arial"/>
                <a:cs typeface="Arial"/>
              </a:rPr>
              <a:t>Olay / kaza mümkün olduğu kadar hızlı bir şekilde telefon veya diğer kişiler aracılığı ile gerekli yardım kuruluşlarına bildirilmelidir. Türkiye'de ilkyardım gerektiren her durumda telefon iletişimleri, 112 acil telefon numarası üzerinden gerçekleştirilir.</a:t>
            </a:r>
            <a:endParaRPr lang="en-US" altLang="zh-CN" sz="1800" dirty="0">
              <a:latin typeface="Arial"/>
              <a:ea typeface="Arial"/>
              <a:cs typeface="Arial"/>
            </a:endParaRPr>
          </a:p>
        </p:txBody>
      </p:sp>
      <p:sp>
        <p:nvSpPr>
          <p:cNvPr id="5" name="Text Box4"/>
          <p:cNvSpPr txBox="1"/>
          <p:nvPr/>
        </p:nvSpPr>
        <p:spPr>
          <a:xfrm>
            <a:off x="7275527" y="6541928"/>
            <a:ext cx="1948074" cy="225703"/>
          </a:xfrm>
          <a:prstGeom prst="rect">
            <a:avLst/>
          </a:prstGeom>
          <a:noFill/>
        </p:spPr>
        <p:txBody>
          <a:bodyPr wrap="square" lIns="0" tIns="0" rIns="0" rtlCol="0">
            <a:spAutoFit/>
          </a:bodyPr>
          <a:lstStyle/>
          <a:p>
            <a:pPr algn="l" rtl="0">
              <a:lnSpc>
                <a:spcPts val="1358"/>
              </a:lnSpc>
            </a:pPr>
            <a:r>
              <a:rPr lang="tr-TR" altLang="zh-CN" sz="1200" b="1" spc="-6" dirty="0" smtClean="0">
                <a:latin typeface="Arial"/>
                <a:ea typeface="Arial"/>
                <a:cs typeface="Arial"/>
              </a:rPr>
              <a:t>Doruk sürücü kursu</a:t>
            </a:r>
            <a:endParaRPr lang="en-US" altLang="zh-CN" sz="1200" b="1" dirty="0">
              <a:latin typeface="Arial"/>
              <a:ea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22"/>
          <p:cNvPicPr>
            <a:picLocks noChangeAspect="1"/>
          </p:cNvPicPr>
          <p:nvPr/>
        </p:nvPicPr>
        <p:blipFill>
          <a:blip r:embed="rId2"/>
          <a:stretch>
            <a:fillRect/>
          </a:stretch>
        </p:blipFill>
        <p:spPr>
          <a:xfrm>
            <a:off x="771022" y="345948"/>
            <a:ext cx="9195818" cy="6912865"/>
          </a:xfrm>
          <a:prstGeom prst="rect">
            <a:avLst/>
          </a:prstGeom>
          <a:noFill/>
        </p:spPr>
      </p:pic>
      <p:sp>
        <p:nvSpPr>
          <p:cNvPr id="23" name="Text Box23"/>
          <p:cNvSpPr txBox="1"/>
          <p:nvPr/>
        </p:nvSpPr>
        <p:spPr>
          <a:xfrm>
            <a:off x="1528459" y="1142544"/>
            <a:ext cx="7485819" cy="3631763"/>
          </a:xfrm>
          <a:prstGeom prst="rect">
            <a:avLst/>
          </a:prstGeom>
          <a:noFill/>
        </p:spPr>
        <p:txBody>
          <a:bodyPr wrap="square" lIns="0" tIns="0" rIns="0" rtlCol="0">
            <a:spAutoFit/>
          </a:bodyPr>
          <a:lstStyle/>
          <a:p>
            <a:pPr algn="l" rtl="0">
              <a:lnSpc>
                <a:spcPts val="2056"/>
              </a:lnSpc>
            </a:pPr>
            <a:r>
              <a:rPr lang="en-US" altLang="zh-CN" sz="1800" b="1" spc="-38" dirty="0">
                <a:solidFill>
                  <a:srgbClr val="FEA022"/>
                </a:solidFill>
                <a:latin typeface="Arial"/>
                <a:ea typeface="Arial"/>
                <a:cs typeface="Arial"/>
              </a:rPr>
              <a:t>112</a:t>
            </a:r>
            <a:r>
              <a:rPr lang="en-US" altLang="zh-CN" sz="1800" b="1" spc="3" dirty="0">
                <a:solidFill>
                  <a:srgbClr val="FEA022"/>
                </a:solidFill>
                <a:latin typeface="Arial"/>
                <a:ea typeface="Arial"/>
                <a:cs typeface="Arial"/>
              </a:rPr>
              <a:t>’nin</a:t>
            </a:r>
            <a:r>
              <a:rPr lang="en-US" altLang="zh-CN" sz="1800" b="1" spc="-680" dirty="0">
                <a:solidFill>
                  <a:srgbClr val="FEA022"/>
                </a:solidFill>
                <a:latin typeface="Arial"/>
                <a:ea typeface="Arial"/>
                <a:cs typeface="Arial"/>
              </a:rPr>
              <a:t> </a:t>
            </a:r>
            <a:r>
              <a:rPr lang="en-US" altLang="zh-CN" sz="1800" b="1" spc="-9" dirty="0">
                <a:solidFill>
                  <a:srgbClr val="FEA022"/>
                </a:solidFill>
                <a:latin typeface="Arial"/>
                <a:ea typeface="Arial"/>
                <a:cs typeface="Arial"/>
              </a:rPr>
              <a:t>Aranmas</a:t>
            </a:r>
            <a:r>
              <a:rPr lang="en-US" altLang="zh-CN" sz="1800" b="1" spc="0" dirty="0">
                <a:solidFill>
                  <a:srgbClr val="FEA022"/>
                </a:solidFill>
                <a:latin typeface="Arial"/>
                <a:ea typeface="Arial"/>
                <a:cs typeface="Arial"/>
              </a:rPr>
              <a:t>ı</a:t>
            </a:r>
            <a:r>
              <a:rPr lang="en-US" altLang="zh-CN" sz="1800" b="1" spc="55" dirty="0">
                <a:solidFill>
                  <a:srgbClr val="FEA022"/>
                </a:solidFill>
                <a:latin typeface="Arial"/>
                <a:ea typeface="Arial"/>
                <a:cs typeface="Arial"/>
              </a:rPr>
              <a:t> </a:t>
            </a:r>
            <a:r>
              <a:rPr lang="en-US" altLang="zh-CN" sz="1800" b="1" spc="0" dirty="0">
                <a:solidFill>
                  <a:srgbClr val="FEA022"/>
                </a:solidFill>
                <a:latin typeface="Arial"/>
                <a:ea typeface="Arial"/>
                <a:cs typeface="Arial"/>
              </a:rPr>
              <a:t>Sırasında</a:t>
            </a:r>
            <a:r>
              <a:rPr lang="en-US" altLang="zh-CN" sz="1800" b="1" spc="-501" dirty="0">
                <a:solidFill>
                  <a:srgbClr val="FEA022"/>
                </a:solidFill>
                <a:latin typeface="Arial"/>
                <a:ea typeface="Arial"/>
                <a:cs typeface="Arial"/>
              </a:rPr>
              <a:t> </a:t>
            </a:r>
            <a:r>
              <a:rPr lang="en-US" altLang="zh-CN" sz="1800" b="1" spc="-2" dirty="0">
                <a:solidFill>
                  <a:srgbClr val="FEA022"/>
                </a:solidFill>
                <a:latin typeface="Arial"/>
                <a:ea typeface="Arial"/>
                <a:cs typeface="Arial"/>
              </a:rPr>
              <a:t>Nelere</a:t>
            </a:r>
            <a:r>
              <a:rPr lang="en-US" altLang="zh-CN" sz="1800" b="1" spc="-491" dirty="0">
                <a:solidFill>
                  <a:srgbClr val="FEA022"/>
                </a:solidFill>
                <a:latin typeface="Arial"/>
                <a:ea typeface="Arial"/>
                <a:cs typeface="Arial"/>
              </a:rPr>
              <a:t> </a:t>
            </a:r>
            <a:r>
              <a:rPr lang="en-US" altLang="zh-CN" sz="1800" b="1" spc="-2" dirty="0">
                <a:solidFill>
                  <a:srgbClr val="FEA022"/>
                </a:solidFill>
                <a:latin typeface="Arial"/>
                <a:ea typeface="Arial"/>
                <a:cs typeface="Arial"/>
              </a:rPr>
              <a:t>Dikkat</a:t>
            </a:r>
            <a:r>
              <a:rPr lang="en-US" altLang="zh-CN" sz="1800" b="1" spc="-85" dirty="0">
                <a:solidFill>
                  <a:srgbClr val="FEA022"/>
                </a:solidFill>
                <a:latin typeface="Arial"/>
                <a:ea typeface="Arial"/>
                <a:cs typeface="Arial"/>
              </a:rPr>
              <a:t> </a:t>
            </a:r>
            <a:r>
              <a:rPr lang="en-US" altLang="zh-CN" sz="1800" b="1" spc="1" dirty="0">
                <a:solidFill>
                  <a:srgbClr val="FEA022"/>
                </a:solidFill>
                <a:latin typeface="Arial"/>
                <a:ea typeface="Arial"/>
                <a:cs typeface="Arial"/>
              </a:rPr>
              <a:t>Edilmelidir?</a:t>
            </a:r>
            <a:endParaRPr lang="en-US" altLang="zh-CN" sz="1800" dirty="0">
              <a:latin typeface="Arial"/>
              <a:ea typeface="Arial"/>
              <a:cs typeface="Arial"/>
            </a:endParaRPr>
          </a:p>
          <a:p>
            <a:pPr algn="l" rtl="0">
              <a:lnSpc>
                <a:spcPts val="2038"/>
              </a:lnSpc>
              <a:spcBef>
                <a:spcPts val="2279"/>
              </a:spcBef>
            </a:pPr>
            <a:r>
              <a:rPr lang="en-US" altLang="zh-CN" sz="1800" dirty="0">
                <a:solidFill>
                  <a:srgbClr val="000000"/>
                </a:solidFill>
                <a:latin typeface="Arial"/>
                <a:ea typeface="Arial"/>
                <a:cs typeface="Arial"/>
              </a:rPr>
              <a:t> Sakin olunmalı ya da sakin olan bir kişinin araması sağlanmalı,</a:t>
            </a:r>
            <a:endParaRPr lang="en-US" altLang="zh-CN" sz="1800" dirty="0">
              <a:latin typeface="Arial"/>
              <a:ea typeface="Arial"/>
              <a:cs typeface="Arial"/>
            </a:endParaRPr>
          </a:p>
          <a:p>
            <a:pPr algn="just" rtl="0">
              <a:lnSpc>
                <a:spcPts val="2160"/>
              </a:lnSpc>
            </a:pPr>
            <a:r>
              <a:rPr lang="en-US" altLang="zh-CN" sz="1800" dirty="0">
                <a:solidFill>
                  <a:srgbClr val="000000"/>
                </a:solidFill>
                <a:latin typeface="Arial"/>
                <a:ea typeface="Arial"/>
                <a:cs typeface="Arial"/>
              </a:rPr>
              <a:t>112 merkezi tarafından sorulan sorulara net bir şekilde cevap verilmeli,  Kesin yer ve adres bilgileri verilirken, olayın olduğu yere yakın bir caddenin ya da çok bilinen bir yerin adı verilmeli,</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Kimin, hangi numaradan aradığı bildirilmeli,</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Hasta/yaralı(lar) ın adı ve olayın tanımı yapılmalı,</a:t>
            </a:r>
            <a:endParaRPr lang="en-US" altLang="zh-CN" sz="1800" dirty="0">
              <a:latin typeface="Arial"/>
              <a:ea typeface="Arial"/>
              <a:cs typeface="Arial"/>
            </a:endParaRPr>
          </a:p>
          <a:p>
            <a:pPr algn="l" rtl="0">
              <a:lnSpc>
                <a:spcPts val="2038"/>
              </a:lnSpc>
              <a:spcBef>
                <a:spcPts val="122"/>
              </a:spcBef>
            </a:pPr>
            <a:r>
              <a:rPr lang="en-US" altLang="zh-CN" sz="1800" dirty="0">
                <a:solidFill>
                  <a:srgbClr val="000000"/>
                </a:solidFill>
                <a:latin typeface="Arial"/>
                <a:ea typeface="Arial"/>
                <a:cs typeface="Arial"/>
              </a:rPr>
              <a:t> Hasta/yaralı sayısı ve durumu bildirilmeli,</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 Eğer herhangi bir ilkyardım uygulaması yapıldıysa nasıl bir yardım verildiği belirtilmeli,</a:t>
            </a:r>
            <a:endParaRPr lang="en-US" altLang="zh-CN" sz="1800" dirty="0">
              <a:latin typeface="Arial"/>
              <a:ea typeface="Arial"/>
              <a:cs typeface="Arial"/>
            </a:endParaRPr>
          </a:p>
          <a:p>
            <a:pPr algn="l" rtl="0">
              <a:lnSpc>
                <a:spcPts val="2160"/>
              </a:lnSpc>
            </a:pPr>
            <a:r>
              <a:rPr lang="en-US" altLang="zh-CN" sz="1800" dirty="0">
                <a:solidFill>
                  <a:srgbClr val="000000"/>
                </a:solidFill>
                <a:latin typeface="Arial"/>
                <a:ea typeface="Arial"/>
                <a:cs typeface="Arial"/>
              </a:rPr>
              <a:t> 112 hattında bilgi alan kişi, gerekli olan tüm bilgileri aldığını söyleyinceye kadar telefon kapatılmamalıdır.</a:t>
            </a:r>
            <a:endParaRPr lang="en-US" altLang="zh-CN" sz="1800" dirty="0">
              <a:latin typeface="Arial"/>
              <a:ea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25"/>
          <p:cNvPicPr>
            <a:picLocks noChangeAspect="1"/>
          </p:cNvPicPr>
          <p:nvPr/>
        </p:nvPicPr>
        <p:blipFill>
          <a:blip r:embed="rId2"/>
          <a:stretch>
            <a:fillRect/>
          </a:stretch>
        </p:blipFill>
        <p:spPr>
          <a:xfrm>
            <a:off x="771022" y="345948"/>
            <a:ext cx="9195818" cy="6912865"/>
          </a:xfrm>
          <a:prstGeom prst="rect">
            <a:avLst/>
          </a:prstGeom>
          <a:noFill/>
        </p:spPr>
      </p:pic>
      <p:sp>
        <p:nvSpPr>
          <p:cNvPr id="26" name="Text Box26"/>
          <p:cNvSpPr txBox="1"/>
          <p:nvPr/>
        </p:nvSpPr>
        <p:spPr>
          <a:xfrm>
            <a:off x="1383679" y="1171500"/>
            <a:ext cx="7959859" cy="584775"/>
          </a:xfrm>
          <a:prstGeom prst="rect">
            <a:avLst/>
          </a:prstGeom>
          <a:noFill/>
        </p:spPr>
        <p:txBody>
          <a:bodyPr wrap="square" lIns="0" tIns="0" rIns="0" rtlCol="0">
            <a:spAutoFit/>
          </a:bodyPr>
          <a:lstStyle/>
          <a:p>
            <a:pPr algn="l" rtl="0">
              <a:lnSpc>
                <a:spcPts val="2106"/>
              </a:lnSpc>
            </a:pPr>
            <a:r>
              <a:rPr lang="en-US" altLang="zh-CN" sz="1800" b="1" dirty="0">
                <a:solidFill>
                  <a:srgbClr val="7C3C4A"/>
                </a:solidFill>
                <a:latin typeface="Arial"/>
                <a:ea typeface="Arial"/>
                <a:cs typeface="Arial"/>
              </a:rPr>
              <a:t>Kurtarma (Müdahale): </a:t>
            </a:r>
            <a:r>
              <a:rPr lang="en-US" altLang="zh-CN" sz="1800" dirty="0">
                <a:solidFill>
                  <a:srgbClr val="000000"/>
                </a:solidFill>
                <a:latin typeface="Arial"/>
                <a:ea typeface="Arial"/>
                <a:cs typeface="Arial"/>
              </a:rPr>
              <a:t>Olay yerinde hasta / yaralılara müdahale hızlı ancak sakin bir şekilde yapılmalıdır.</a:t>
            </a:r>
            <a:endParaRPr lang="en-US" altLang="zh-CN" sz="1800" dirty="0">
              <a:latin typeface="Arial"/>
              <a:ea typeface="Arial"/>
              <a:cs typeface="Aria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2164</Words>
  <Application>Microsoft Office PowerPoint</Application>
  <PresentationFormat>Özel</PresentationFormat>
  <Paragraphs>231</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Office 主题</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ws</dc:creator>
  <cp:lastModifiedBy>win10</cp:lastModifiedBy>
  <cp:revision>16</cp:revision>
  <dcterms:created xsi:type="dcterms:W3CDTF">2017-10-23T09:06:44Z</dcterms:created>
  <dcterms:modified xsi:type="dcterms:W3CDTF">2019-03-27T12:07:43Z</dcterms:modified>
</cp:coreProperties>
</file>