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0693400" cy="75565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p:cViewPr varScale="1">
        <p:scale>
          <a:sx n="66" d="100"/>
          <a:sy n="66" d="100"/>
        </p:scale>
        <p:origin x="-114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2019/3/26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2019/3/26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2019/3/26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2019/3/26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
          <p:cNvPicPr>
            <a:picLocks noChangeAspect="1"/>
          </p:cNvPicPr>
          <p:nvPr/>
        </p:nvPicPr>
        <p:blipFill>
          <a:blip r:embed="rId2"/>
          <a:stretch>
            <a:fillRect/>
          </a:stretch>
        </p:blipFill>
        <p:spPr>
          <a:xfrm>
            <a:off x="774073" y="345948"/>
            <a:ext cx="9177527" cy="687628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23"/>
          <p:cNvPicPr>
            <a:picLocks noChangeAspect="1"/>
          </p:cNvPicPr>
          <p:nvPr/>
        </p:nvPicPr>
        <p:blipFill>
          <a:blip r:embed="rId2"/>
          <a:stretch>
            <a:fillRect/>
          </a:stretch>
        </p:blipFill>
        <p:spPr>
          <a:xfrm>
            <a:off x="774073" y="345948"/>
            <a:ext cx="9177527" cy="6876289"/>
          </a:xfrm>
          <a:prstGeom prst="rect">
            <a:avLst/>
          </a:prstGeom>
          <a:noFill/>
        </p:spPr>
      </p:pic>
      <p:sp>
        <p:nvSpPr>
          <p:cNvPr id="24" name="Text Box24"/>
          <p:cNvSpPr txBox="1"/>
          <p:nvPr/>
        </p:nvSpPr>
        <p:spPr>
          <a:xfrm>
            <a:off x="1237370" y="1098348"/>
            <a:ext cx="2054963" cy="261061"/>
          </a:xfrm>
          <a:prstGeom prst="rect">
            <a:avLst/>
          </a:prstGeom>
          <a:noFill/>
        </p:spPr>
        <p:txBody>
          <a:bodyPr wrap="square" lIns="0" tIns="0" rIns="0" rtlCol="0">
            <a:spAutoFit/>
          </a:bodyPr>
          <a:lstStyle/>
          <a:p>
            <a:pPr algn="l" rtl="0">
              <a:lnSpc>
                <a:spcPts val="2056"/>
              </a:lnSpc>
            </a:pPr>
            <a:r>
              <a:rPr lang="en-US" altLang="zh-CN" sz="1800" b="1" spc="-25" dirty="0">
                <a:solidFill>
                  <a:srgbClr val="777B84"/>
                </a:solidFill>
                <a:latin typeface="Arial"/>
                <a:ea typeface="Arial"/>
                <a:cs typeface="Arial"/>
              </a:rPr>
              <a:t>Yeti</a:t>
            </a:r>
            <a:r>
              <a:rPr lang="en-US" altLang="zh-CN" sz="1800" b="1" spc="-7" dirty="0">
                <a:solidFill>
                  <a:srgbClr val="777B84"/>
                </a:solidFill>
                <a:latin typeface="Arial"/>
                <a:ea typeface="Arial"/>
                <a:cs typeface="Arial"/>
              </a:rPr>
              <a:t>ş</a:t>
            </a:r>
            <a:r>
              <a:rPr lang="en-US" altLang="zh-CN" sz="1800" b="1" spc="0" dirty="0">
                <a:solidFill>
                  <a:srgbClr val="777B84"/>
                </a:solidFill>
                <a:latin typeface="Arial"/>
                <a:ea typeface="Arial"/>
                <a:cs typeface="Arial"/>
              </a:rPr>
              <a:t>kinlerde</a:t>
            </a:r>
            <a:r>
              <a:rPr lang="en-US" altLang="zh-CN" sz="1800" b="1" spc="976" dirty="0">
                <a:solidFill>
                  <a:srgbClr val="777B84"/>
                </a:solidFill>
                <a:latin typeface="Arial"/>
                <a:ea typeface="Arial"/>
                <a:cs typeface="Arial"/>
              </a:rPr>
              <a:t> </a:t>
            </a:r>
            <a:r>
              <a:rPr lang="en-US" altLang="zh-CN" sz="1800" b="1" spc="-7" dirty="0">
                <a:solidFill>
                  <a:srgbClr val="777B84"/>
                </a:solidFill>
                <a:latin typeface="Arial"/>
                <a:ea typeface="Arial"/>
                <a:cs typeface="Arial"/>
              </a:rPr>
              <a:t>D</a:t>
            </a:r>
            <a:r>
              <a:rPr lang="en-US" altLang="zh-CN" sz="1800" b="1" spc="0" dirty="0">
                <a:solidFill>
                  <a:srgbClr val="777B84"/>
                </a:solidFill>
                <a:latin typeface="Arial"/>
                <a:ea typeface="Arial"/>
                <a:cs typeface="Arial"/>
              </a:rPr>
              <a:t>ış</a:t>
            </a:r>
            <a:endParaRPr lang="en-US" altLang="zh-CN" sz="1800">
              <a:latin typeface="Arial"/>
              <a:ea typeface="Arial"/>
              <a:cs typeface="Arial"/>
            </a:endParaRPr>
          </a:p>
        </p:txBody>
      </p:sp>
      <p:sp>
        <p:nvSpPr>
          <p:cNvPr id="25" name="Text Box25"/>
          <p:cNvSpPr txBox="1"/>
          <p:nvPr/>
        </p:nvSpPr>
        <p:spPr>
          <a:xfrm>
            <a:off x="3505084" y="1098348"/>
            <a:ext cx="532867" cy="261061"/>
          </a:xfrm>
          <a:prstGeom prst="rect">
            <a:avLst/>
          </a:prstGeom>
          <a:noFill/>
        </p:spPr>
        <p:txBody>
          <a:bodyPr wrap="square" lIns="0" tIns="0" rIns="0" rtlCol="0">
            <a:spAutoFit/>
          </a:bodyPr>
          <a:lstStyle/>
          <a:p>
            <a:pPr algn="l" rtl="0">
              <a:lnSpc>
                <a:spcPts val="2056"/>
              </a:lnSpc>
            </a:pPr>
            <a:r>
              <a:rPr lang="en-US" altLang="zh-CN" sz="1800" b="1" spc="0" dirty="0">
                <a:solidFill>
                  <a:srgbClr val="777B84"/>
                </a:solidFill>
                <a:latin typeface="Arial"/>
                <a:ea typeface="Arial"/>
                <a:cs typeface="Arial"/>
              </a:rPr>
              <a:t>Kalp</a:t>
            </a:r>
            <a:endParaRPr lang="en-US" altLang="zh-CN" sz="1800">
              <a:latin typeface="Arial"/>
              <a:ea typeface="Arial"/>
              <a:cs typeface="Arial"/>
            </a:endParaRPr>
          </a:p>
        </p:txBody>
      </p:sp>
      <p:sp>
        <p:nvSpPr>
          <p:cNvPr id="26" name="Text Box26"/>
          <p:cNvSpPr txBox="1"/>
          <p:nvPr/>
        </p:nvSpPr>
        <p:spPr>
          <a:xfrm>
            <a:off x="4251844" y="1098348"/>
            <a:ext cx="735636" cy="261061"/>
          </a:xfrm>
          <a:prstGeom prst="rect">
            <a:avLst/>
          </a:prstGeom>
          <a:noFill/>
        </p:spPr>
        <p:txBody>
          <a:bodyPr wrap="square" lIns="0" tIns="0" rIns="0" rtlCol="0">
            <a:spAutoFit/>
          </a:bodyPr>
          <a:lstStyle/>
          <a:p>
            <a:pPr algn="l" rtl="0">
              <a:lnSpc>
                <a:spcPts val="2056"/>
              </a:lnSpc>
            </a:pPr>
            <a:r>
              <a:rPr lang="en-US" altLang="zh-CN" sz="1800" b="1" spc="-3" dirty="0">
                <a:solidFill>
                  <a:srgbClr val="777B84"/>
                </a:solidFill>
                <a:latin typeface="Arial"/>
                <a:ea typeface="Arial"/>
                <a:cs typeface="Arial"/>
              </a:rPr>
              <a:t>Masaj</a:t>
            </a:r>
            <a:r>
              <a:rPr lang="en-US" altLang="zh-CN" sz="1800" b="1" spc="0" dirty="0">
                <a:solidFill>
                  <a:srgbClr val="777B84"/>
                </a:solidFill>
                <a:latin typeface="Arial"/>
                <a:ea typeface="Arial"/>
                <a:cs typeface="Arial"/>
              </a:rPr>
              <a:t>ı</a:t>
            </a:r>
            <a:endParaRPr lang="en-US" altLang="zh-CN" sz="1800">
              <a:latin typeface="Arial"/>
              <a:ea typeface="Arial"/>
              <a:cs typeface="Arial"/>
            </a:endParaRPr>
          </a:p>
        </p:txBody>
      </p:sp>
      <p:sp>
        <p:nvSpPr>
          <p:cNvPr id="27" name="Text Box27"/>
          <p:cNvSpPr txBox="1"/>
          <p:nvPr/>
        </p:nvSpPr>
        <p:spPr>
          <a:xfrm>
            <a:off x="5204345" y="1098348"/>
            <a:ext cx="288646" cy="261061"/>
          </a:xfrm>
          <a:prstGeom prst="rect">
            <a:avLst/>
          </a:prstGeom>
          <a:noFill/>
        </p:spPr>
        <p:txBody>
          <a:bodyPr wrap="square" lIns="0" tIns="0" rIns="0" rtlCol="0">
            <a:spAutoFit/>
          </a:bodyPr>
          <a:lstStyle/>
          <a:p>
            <a:pPr algn="l" rtl="0">
              <a:lnSpc>
                <a:spcPts val="2056"/>
              </a:lnSpc>
            </a:pPr>
            <a:r>
              <a:rPr lang="en-US" altLang="zh-CN" sz="1800" b="1" spc="-14" dirty="0">
                <a:solidFill>
                  <a:srgbClr val="777B84"/>
                </a:solidFill>
                <a:latin typeface="Arial"/>
                <a:ea typeface="Arial"/>
                <a:cs typeface="Arial"/>
              </a:rPr>
              <a:t>ve</a:t>
            </a:r>
            <a:endParaRPr lang="en-US" altLang="zh-CN" sz="1800">
              <a:latin typeface="Arial"/>
              <a:ea typeface="Arial"/>
              <a:cs typeface="Arial"/>
            </a:endParaRPr>
          </a:p>
        </p:txBody>
      </p:sp>
      <p:sp>
        <p:nvSpPr>
          <p:cNvPr id="28" name="Text Box28"/>
          <p:cNvSpPr txBox="1"/>
          <p:nvPr/>
        </p:nvSpPr>
        <p:spPr>
          <a:xfrm>
            <a:off x="5707265" y="1098348"/>
            <a:ext cx="698602" cy="261061"/>
          </a:xfrm>
          <a:prstGeom prst="rect">
            <a:avLst/>
          </a:prstGeom>
          <a:noFill/>
        </p:spPr>
        <p:txBody>
          <a:bodyPr wrap="square" lIns="0" tIns="0" rIns="0" rtlCol="0">
            <a:spAutoFit/>
          </a:bodyPr>
          <a:lstStyle/>
          <a:p>
            <a:pPr algn="l" rtl="0">
              <a:lnSpc>
                <a:spcPts val="2056"/>
              </a:lnSpc>
            </a:pPr>
            <a:r>
              <a:rPr lang="en-US" altLang="zh-CN" sz="1800" b="1" spc="-20" dirty="0">
                <a:solidFill>
                  <a:srgbClr val="777B84"/>
                </a:solidFill>
                <a:latin typeface="Arial"/>
                <a:ea typeface="Arial"/>
                <a:cs typeface="Arial"/>
              </a:rPr>
              <a:t>Yapay</a:t>
            </a:r>
            <a:endParaRPr lang="en-US" altLang="zh-CN" sz="1800">
              <a:latin typeface="Arial"/>
              <a:ea typeface="Arial"/>
              <a:cs typeface="Arial"/>
            </a:endParaRPr>
          </a:p>
        </p:txBody>
      </p:sp>
      <p:sp>
        <p:nvSpPr>
          <p:cNvPr id="29" name="Text Box29"/>
          <p:cNvSpPr txBox="1"/>
          <p:nvPr/>
        </p:nvSpPr>
        <p:spPr>
          <a:xfrm>
            <a:off x="6617095" y="1098348"/>
            <a:ext cx="1299440" cy="261061"/>
          </a:xfrm>
          <a:prstGeom prst="rect">
            <a:avLst/>
          </a:prstGeom>
          <a:noFill/>
        </p:spPr>
        <p:txBody>
          <a:bodyPr wrap="square" lIns="0" tIns="0" rIns="0" rtlCol="0">
            <a:spAutoFit/>
          </a:bodyPr>
          <a:lstStyle/>
          <a:p>
            <a:pPr algn="l" rtl="0">
              <a:lnSpc>
                <a:spcPts val="2056"/>
              </a:lnSpc>
            </a:pPr>
            <a:r>
              <a:rPr lang="en-US" altLang="zh-CN" sz="1800" b="1" spc="4" dirty="0">
                <a:solidFill>
                  <a:srgbClr val="777B84"/>
                </a:solidFill>
                <a:latin typeface="Arial"/>
                <a:ea typeface="Arial"/>
                <a:cs typeface="Arial"/>
              </a:rPr>
              <a:t>Solunumun</a:t>
            </a:r>
            <a:endParaRPr lang="en-US" altLang="zh-CN" sz="1800">
              <a:latin typeface="Arial"/>
              <a:ea typeface="Arial"/>
              <a:cs typeface="Arial"/>
            </a:endParaRPr>
          </a:p>
        </p:txBody>
      </p:sp>
      <p:sp>
        <p:nvSpPr>
          <p:cNvPr id="30" name="Text Box30"/>
          <p:cNvSpPr txBox="1"/>
          <p:nvPr/>
        </p:nvSpPr>
        <p:spPr>
          <a:xfrm>
            <a:off x="8130428" y="1098348"/>
            <a:ext cx="811378" cy="261061"/>
          </a:xfrm>
          <a:prstGeom prst="rect">
            <a:avLst/>
          </a:prstGeom>
          <a:noFill/>
        </p:spPr>
        <p:txBody>
          <a:bodyPr wrap="square" lIns="0" tIns="0" rIns="0" rtlCol="0">
            <a:spAutoFit/>
          </a:bodyPr>
          <a:lstStyle/>
          <a:p>
            <a:pPr algn="l" rtl="0">
              <a:lnSpc>
                <a:spcPts val="2056"/>
              </a:lnSpc>
            </a:pPr>
            <a:r>
              <a:rPr lang="en-US" altLang="zh-CN" sz="1800" b="1" spc="-2" dirty="0">
                <a:solidFill>
                  <a:srgbClr val="777B84"/>
                </a:solidFill>
                <a:latin typeface="Arial"/>
                <a:ea typeface="Arial"/>
                <a:cs typeface="Arial"/>
              </a:rPr>
              <a:t>Birlikte</a:t>
            </a:r>
            <a:endParaRPr lang="en-US" altLang="zh-CN" sz="1800">
              <a:latin typeface="Arial"/>
              <a:ea typeface="Arial"/>
              <a:cs typeface="Arial"/>
            </a:endParaRPr>
          </a:p>
        </p:txBody>
      </p:sp>
      <p:sp>
        <p:nvSpPr>
          <p:cNvPr id="31" name="Text Box31"/>
          <p:cNvSpPr txBox="1"/>
          <p:nvPr/>
        </p:nvSpPr>
        <p:spPr>
          <a:xfrm>
            <a:off x="1237369" y="1372668"/>
            <a:ext cx="7704895" cy="4175502"/>
          </a:xfrm>
          <a:prstGeom prst="rect">
            <a:avLst/>
          </a:prstGeom>
          <a:noFill/>
        </p:spPr>
        <p:txBody>
          <a:bodyPr wrap="square" lIns="0" tIns="0" rIns="0" rtlCol="0">
            <a:spAutoFit/>
          </a:bodyPr>
          <a:lstStyle/>
          <a:p>
            <a:pPr marL="1" algn="l" rtl="0">
              <a:lnSpc>
                <a:spcPts val="2056"/>
              </a:lnSpc>
            </a:pPr>
            <a:r>
              <a:rPr lang="en-US" altLang="zh-CN" sz="1800" b="1" spc="-3" dirty="0">
                <a:solidFill>
                  <a:srgbClr val="777B84"/>
                </a:solidFill>
                <a:latin typeface="Arial"/>
                <a:ea typeface="Arial"/>
                <a:cs typeface="Arial"/>
              </a:rPr>
              <a:t>Uygulanmas</a:t>
            </a:r>
            <a:r>
              <a:rPr lang="en-US" altLang="zh-CN" sz="1800" b="1" spc="3" dirty="0">
                <a:solidFill>
                  <a:srgbClr val="777B84"/>
                </a:solidFill>
                <a:latin typeface="Arial"/>
                <a:ea typeface="Arial"/>
                <a:cs typeface="Arial"/>
              </a:rPr>
              <a:t>ı:</a:t>
            </a:r>
            <a:endParaRPr lang="en-US" altLang="zh-CN" sz="1800" dirty="0">
              <a:latin typeface="Arial"/>
              <a:ea typeface="Arial"/>
              <a:cs typeface="Arial"/>
            </a:endParaRPr>
          </a:p>
          <a:p>
            <a:pPr marL="1" algn="l" rtl="0">
              <a:lnSpc>
                <a:spcPts val="2038"/>
              </a:lnSpc>
              <a:spcBef>
                <a:spcPts val="2279"/>
              </a:spcBef>
            </a:pPr>
            <a:r>
              <a:rPr lang="en-US" altLang="zh-CN" sz="1800" dirty="0">
                <a:solidFill>
                  <a:srgbClr val="000000"/>
                </a:solidFill>
                <a:latin typeface="Arial"/>
                <a:ea typeface="Arial"/>
                <a:cs typeface="Arial"/>
              </a:rPr>
              <a:t>1-Kendisinin ve hasta/yaralının güvenliğinden emin olunur,</a:t>
            </a:r>
            <a:endParaRPr lang="en-US" altLang="zh-CN" sz="1800" dirty="0">
              <a:latin typeface="Arial"/>
              <a:ea typeface="Arial"/>
              <a:cs typeface="Arial"/>
            </a:endParaRPr>
          </a:p>
          <a:p>
            <a:pPr marL="1" marR="210" indent="-1" algn="l" rtl="0">
              <a:lnSpc>
                <a:spcPts val="2160"/>
              </a:lnSpc>
            </a:pPr>
            <a:r>
              <a:rPr lang="en-US" altLang="zh-CN" sz="1800" dirty="0">
                <a:solidFill>
                  <a:srgbClr val="000000"/>
                </a:solidFill>
                <a:latin typeface="Arial"/>
                <a:ea typeface="Arial"/>
                <a:cs typeface="Arial"/>
              </a:rPr>
              <a:t>2-Hasta/yaralının omuzlarına dokunup «iyi misiniz?» diye sorularak bilinci kontrol</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edilir; eğer bilinci yok ise:</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3-Çevreden yüksek sesle yardım çağrılır; 112 aratılır;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4-Hasta/yaralı sert bir zemin üzerine sırt üstü yatırılır,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5-Hasta/yaralının yanına diz çökülür,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6-Hasta/yaralının boynunu ve göğsünü saran giysiler açılır,</a:t>
            </a:r>
            <a:endParaRPr lang="en-US" altLang="zh-CN" sz="1800" dirty="0">
              <a:latin typeface="Arial"/>
              <a:ea typeface="Arial"/>
              <a:cs typeface="Arial"/>
            </a:endParaRPr>
          </a:p>
          <a:p>
            <a:pPr marL="1" algn="l" rtl="0">
              <a:lnSpc>
                <a:spcPts val="2160"/>
              </a:lnSpc>
            </a:pPr>
            <a:r>
              <a:rPr lang="en-US" altLang="zh-CN" sz="1800" dirty="0">
                <a:solidFill>
                  <a:srgbClr val="000000"/>
                </a:solidFill>
                <a:latin typeface="Arial"/>
                <a:ea typeface="Arial"/>
                <a:cs typeface="Arial"/>
              </a:rPr>
              <a:t>7-Hasta/yaralının ağız içi kontrol edilir; görünen yabancı cisim var ise çıkartılır,</a:t>
            </a:r>
            <a:endParaRPr lang="en-US" altLang="zh-CN" sz="1800" dirty="0">
              <a:latin typeface="Arial"/>
              <a:ea typeface="Arial"/>
              <a:cs typeface="Arial"/>
            </a:endParaRPr>
          </a:p>
          <a:p>
            <a:pPr marL="1" algn="l" rtl="0">
              <a:lnSpc>
                <a:spcPts val="2160"/>
              </a:lnSpc>
            </a:pPr>
            <a:r>
              <a:rPr lang="en-US" altLang="zh-CN" sz="1800" dirty="0">
                <a:solidFill>
                  <a:srgbClr val="000000"/>
                </a:solidFill>
                <a:latin typeface="Arial"/>
                <a:ea typeface="Arial"/>
                <a:cs typeface="Arial"/>
              </a:rPr>
              <a:t>8-Hava yolunu açmak için bir el hasta/yaralının alnına, diğer elin iki parmağı çene</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kemiğinin üzerine yerleştirilir,</a:t>
            </a:r>
            <a:endParaRPr lang="en-US" altLang="zh-CN" sz="1800" dirty="0">
              <a:latin typeface="Arial"/>
              <a:ea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33"/>
          <p:cNvPicPr>
            <a:picLocks noChangeAspect="1"/>
          </p:cNvPicPr>
          <p:nvPr/>
        </p:nvPicPr>
        <p:blipFill>
          <a:blip r:embed="rId2"/>
          <a:stretch>
            <a:fillRect/>
          </a:stretch>
        </p:blipFill>
        <p:spPr>
          <a:xfrm>
            <a:off x="774073" y="345948"/>
            <a:ext cx="9177527" cy="6876289"/>
          </a:xfrm>
          <a:prstGeom prst="rect">
            <a:avLst/>
          </a:prstGeom>
          <a:noFill/>
        </p:spPr>
      </p:pic>
      <p:sp>
        <p:nvSpPr>
          <p:cNvPr id="34" name="Text Box34"/>
          <p:cNvSpPr txBox="1"/>
          <p:nvPr/>
        </p:nvSpPr>
        <p:spPr>
          <a:xfrm>
            <a:off x="1065156" y="752704"/>
            <a:ext cx="7919322" cy="6178149"/>
          </a:xfrm>
          <a:prstGeom prst="rect">
            <a:avLst/>
          </a:prstGeom>
          <a:noFill/>
        </p:spPr>
        <p:txBody>
          <a:bodyPr wrap="square" lIns="0" tIns="0" rIns="0" rtlCol="0">
            <a:spAutoFit/>
          </a:bodyPr>
          <a:lstStyle/>
          <a:p>
            <a:pPr marL="1" marR="566" indent="1" algn="just" rtl="0">
              <a:lnSpc>
                <a:spcPts val="2119"/>
              </a:lnSpc>
            </a:pPr>
            <a:r>
              <a:rPr lang="en-US" altLang="zh-CN" sz="1800" dirty="0">
                <a:solidFill>
                  <a:srgbClr val="000000"/>
                </a:solidFill>
                <a:latin typeface="Arial"/>
                <a:ea typeface="Arial"/>
                <a:cs typeface="Arial"/>
              </a:rPr>
              <a:t>9-Çene kemiğinin uzun kenarı yere dik gelecek şekilde alından bastırılıp, çeneden kaldırılarak baş geriye doğru itilir; hastaya baş geri çene yukarı pozisyonu verilir,</a:t>
            </a:r>
            <a:endParaRPr lang="en-US" altLang="zh-CN" sz="1800" dirty="0">
              <a:latin typeface="Arial"/>
              <a:ea typeface="Arial"/>
              <a:cs typeface="Arial"/>
            </a:endParaRPr>
          </a:p>
          <a:p>
            <a:pPr algn="just" rtl="0">
              <a:lnSpc>
                <a:spcPts val="2160"/>
              </a:lnSpc>
            </a:pPr>
            <a:r>
              <a:rPr lang="en-US" altLang="zh-CN" sz="1800" dirty="0">
                <a:solidFill>
                  <a:srgbClr val="000000"/>
                </a:solidFill>
                <a:latin typeface="Arial"/>
                <a:ea typeface="Arial"/>
                <a:cs typeface="Arial"/>
              </a:rPr>
              <a:t>10-Hasta/yaralının solunum yapıp yapmadığı bak-dinle-hisset yöntemiyle 10 saniye süre ile kontrol edilir: Göğüs kafesinin solunum hareketlerine bakılır, Eğilip, kulağını hastanın ağzına yaklaşt ırarak solunum dinlenirken diğer el göğüs üzerine hafifçe yerleştirilerek hissedilir.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11-Hasta/ yaralının solunumu yok ise,</a:t>
            </a:r>
            <a:endParaRPr lang="en-US" altLang="zh-CN" sz="1800" dirty="0">
              <a:latin typeface="Arial"/>
              <a:ea typeface="Arial"/>
              <a:cs typeface="Arial"/>
            </a:endParaRPr>
          </a:p>
          <a:p>
            <a:pPr marL="1" marR="1634" algn="l" rtl="0">
              <a:lnSpc>
                <a:spcPts val="2160"/>
              </a:lnSpc>
            </a:pPr>
            <a:r>
              <a:rPr lang="en-US" altLang="zh-CN" sz="1800" dirty="0">
                <a:solidFill>
                  <a:srgbClr val="000000"/>
                </a:solidFill>
                <a:latin typeface="Arial"/>
                <a:ea typeface="Arial"/>
                <a:cs typeface="Arial"/>
              </a:rPr>
              <a:t>12- Çevrede başka kimse yok ve ilkyardımcı yalnız ise, kendisi 112’yi arar, 13-Kalp basısı uygulamak için göğüs kemiğinin alt ve üst ucu tespit edilerek alt</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yarısına bir elin topuğu yerleştirilir,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14-Diğer el bu elin üzerine yerleştirilir,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15-Her iki elin parmakları birbirine kenetlenir,</a:t>
            </a:r>
            <a:endParaRPr lang="en-US" altLang="zh-CN" sz="1800" dirty="0">
              <a:latin typeface="Arial"/>
              <a:ea typeface="Arial"/>
              <a:cs typeface="Arial"/>
            </a:endParaRPr>
          </a:p>
          <a:p>
            <a:pPr marL="1" marR="1704" algn="l" rtl="0">
              <a:lnSpc>
                <a:spcPts val="2160"/>
              </a:lnSpc>
            </a:pPr>
            <a:r>
              <a:rPr lang="en-US" altLang="zh-CN" sz="1800" dirty="0">
                <a:solidFill>
                  <a:srgbClr val="000000"/>
                </a:solidFill>
                <a:latin typeface="Arial"/>
                <a:ea typeface="Arial"/>
                <a:cs typeface="Arial"/>
              </a:rPr>
              <a:t>16-Ellerin parmakları göğüs kafesiyle temas ettirilmeden, dirsekler bükülmeden,</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göğüs kemiği üzerine vücuda dik olacak şekilde tutulur,</a:t>
            </a:r>
            <a:endParaRPr lang="en-US" altLang="zh-CN" sz="1800" dirty="0">
              <a:latin typeface="Arial"/>
              <a:ea typeface="Arial"/>
              <a:cs typeface="Arial"/>
            </a:endParaRPr>
          </a:p>
          <a:p>
            <a:pPr marL="2" marR="1024" indent="-1" algn="just" rtl="0">
              <a:lnSpc>
                <a:spcPts val="2160"/>
              </a:lnSpc>
            </a:pPr>
            <a:r>
              <a:rPr lang="en-US" altLang="zh-CN" sz="1800" dirty="0">
                <a:solidFill>
                  <a:srgbClr val="000000"/>
                </a:solidFill>
                <a:latin typeface="Arial"/>
                <a:ea typeface="Arial"/>
                <a:cs typeface="Arial"/>
              </a:rPr>
              <a:t>17-Göğüs kemiği 5 cm aşağı inecek şekilde ( yandan bakıldığında göğüs yüksekliğinin 1/3’ü kadar) 30 kalp basısı uygulanır, bu işlemin hızı dakikada 100 bası olacak şekilde ayarlanır,</a:t>
            </a:r>
            <a:endParaRPr lang="en-US" altLang="zh-CN" sz="1800" dirty="0">
              <a:latin typeface="Arial"/>
              <a:ea typeface="Arial"/>
              <a:cs typeface="Arial"/>
            </a:endParaRPr>
          </a:p>
          <a:p>
            <a:pPr marL="2" algn="l" rtl="0">
              <a:lnSpc>
                <a:spcPts val="2038"/>
              </a:lnSpc>
              <a:spcBef>
                <a:spcPts val="122"/>
              </a:spcBef>
            </a:pPr>
            <a:r>
              <a:rPr lang="en-US" altLang="zh-CN" sz="1800" dirty="0">
                <a:solidFill>
                  <a:srgbClr val="000000"/>
                </a:solidFill>
                <a:latin typeface="Arial"/>
                <a:ea typeface="Arial"/>
                <a:cs typeface="Arial"/>
              </a:rPr>
              <a:t>18-Baş geri çene yukarı pozisyonu tekrar verilerek hava yolu açıklığı sağlanır,</a:t>
            </a:r>
            <a:endParaRPr lang="en-US" altLang="zh-CN" sz="1800" dirty="0">
              <a:latin typeface="Arial"/>
              <a:ea typeface="Arial"/>
              <a:cs typeface="Arial"/>
            </a:endParaRPr>
          </a:p>
          <a:p>
            <a:pPr marL="6460248" algn="l" rtl="0">
              <a:lnSpc>
                <a:spcPts val="1358"/>
              </a:lnSpc>
              <a:spcBef>
                <a:spcPts val="2051"/>
              </a:spcBef>
            </a:pPr>
            <a:endParaRPr lang="en-US" altLang="zh-CN" sz="1200" dirty="0">
              <a:latin typeface="Arial"/>
              <a:ea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35"/>
          <p:cNvPicPr>
            <a:picLocks noChangeAspect="1"/>
          </p:cNvPicPr>
          <p:nvPr/>
        </p:nvPicPr>
        <p:blipFill>
          <a:blip r:embed="rId2"/>
          <a:stretch>
            <a:fillRect/>
          </a:stretch>
        </p:blipFill>
        <p:spPr>
          <a:xfrm>
            <a:off x="774073" y="345948"/>
            <a:ext cx="9177527" cy="687628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37"/>
          <p:cNvPicPr>
            <a:picLocks noChangeAspect="1"/>
          </p:cNvPicPr>
          <p:nvPr/>
        </p:nvPicPr>
        <p:blipFill>
          <a:blip r:embed="rId2"/>
          <a:stretch>
            <a:fillRect/>
          </a:stretch>
        </p:blipFill>
        <p:spPr>
          <a:xfrm>
            <a:off x="774073" y="345948"/>
            <a:ext cx="9177527" cy="6876289"/>
          </a:xfrm>
          <a:prstGeom prst="rect">
            <a:avLst/>
          </a:prstGeom>
          <a:noFill/>
        </p:spPr>
      </p:pic>
      <p:sp>
        <p:nvSpPr>
          <p:cNvPr id="38" name="Text Box38"/>
          <p:cNvSpPr txBox="1"/>
          <p:nvPr/>
        </p:nvSpPr>
        <p:spPr>
          <a:xfrm>
            <a:off x="1131858" y="849292"/>
            <a:ext cx="8135579" cy="2541721"/>
          </a:xfrm>
          <a:prstGeom prst="rect">
            <a:avLst/>
          </a:prstGeom>
          <a:noFill/>
        </p:spPr>
        <p:txBody>
          <a:bodyPr wrap="square" lIns="0" tIns="0" rIns="0" rtlCol="0">
            <a:spAutoFit/>
          </a:bodyPr>
          <a:lstStyle/>
          <a:p>
            <a:pPr marR="416" indent="1" algn="l" rtl="0">
              <a:lnSpc>
                <a:spcPts val="2099"/>
              </a:lnSpc>
            </a:pPr>
            <a:r>
              <a:rPr lang="en-US" altLang="zh-CN" sz="1800" dirty="0">
                <a:solidFill>
                  <a:srgbClr val="000000"/>
                </a:solidFill>
                <a:latin typeface="Arial"/>
                <a:ea typeface="Arial"/>
                <a:cs typeface="Arial"/>
              </a:rPr>
              <a:t>19-Alnın üzerine konulan elin baş ve işaret parmağını kullanarak hasta/ yaralının burnu kapatılır,</a:t>
            </a:r>
            <a:endParaRPr lang="en-US" altLang="zh-CN" sz="1800" dirty="0">
              <a:latin typeface="Arial"/>
              <a:ea typeface="Arial"/>
              <a:cs typeface="Arial"/>
            </a:endParaRPr>
          </a:p>
          <a:p>
            <a:pPr marR="872" algn="l" rtl="0">
              <a:lnSpc>
                <a:spcPts val="2160"/>
              </a:lnSpc>
            </a:pPr>
            <a:r>
              <a:rPr lang="en-US" altLang="zh-CN" sz="1800" dirty="0">
                <a:solidFill>
                  <a:srgbClr val="000000"/>
                </a:solidFill>
                <a:latin typeface="Arial"/>
                <a:ea typeface="Arial"/>
                <a:cs typeface="Arial"/>
              </a:rPr>
              <a:t>20-Normal bir soluk alınır, baş geri çene yukarı pozisyonunda iken hasta/yaralının ağzını içine alacak şekilde ağız yerleştirilir,</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21-Hasta /yaralının göğsünü yükseltmeye yarayacak kadar her biri 1 saniye süren 2 kurtarıcı nefes verilir, havanın geriye çıkması için zaman verilir, 22-Hasta/ yaralıya 30 kalp masajından sonra 2 solunum yaptırılır, (30;2) 23-Temel yaşam desteğine hasta/yaralının yaşamsal refleksleri veya tıbbi yardım gelene kadar kesintisiz devam edilir.</a:t>
            </a:r>
            <a:endParaRPr lang="en-US" altLang="zh-CN" sz="1800" dirty="0">
              <a:latin typeface="Arial"/>
              <a:ea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40"/>
          <p:cNvPicPr>
            <a:picLocks noChangeAspect="1"/>
          </p:cNvPicPr>
          <p:nvPr/>
        </p:nvPicPr>
        <p:blipFill>
          <a:blip r:embed="rId2"/>
          <a:stretch>
            <a:fillRect/>
          </a:stretch>
        </p:blipFill>
        <p:spPr>
          <a:xfrm>
            <a:off x="774073" y="345948"/>
            <a:ext cx="9177527" cy="687628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42"/>
          <p:cNvPicPr>
            <a:picLocks noChangeAspect="1"/>
          </p:cNvPicPr>
          <p:nvPr/>
        </p:nvPicPr>
        <p:blipFill>
          <a:blip r:embed="rId2"/>
          <a:stretch>
            <a:fillRect/>
          </a:stretch>
        </p:blipFill>
        <p:spPr>
          <a:xfrm>
            <a:off x="774073" y="345948"/>
            <a:ext cx="9177527" cy="687628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44"/>
          <p:cNvPicPr>
            <a:picLocks noChangeAspect="1"/>
          </p:cNvPicPr>
          <p:nvPr/>
        </p:nvPicPr>
        <p:blipFill>
          <a:blip r:embed="rId2"/>
          <a:stretch>
            <a:fillRect/>
          </a:stretch>
        </p:blipFill>
        <p:spPr>
          <a:xfrm>
            <a:off x="774073" y="345948"/>
            <a:ext cx="9177527" cy="687628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46"/>
          <p:cNvPicPr>
            <a:picLocks noChangeAspect="1"/>
          </p:cNvPicPr>
          <p:nvPr/>
        </p:nvPicPr>
        <p:blipFill>
          <a:blip r:embed="rId2"/>
          <a:stretch>
            <a:fillRect/>
          </a:stretch>
        </p:blipFill>
        <p:spPr>
          <a:xfrm>
            <a:off x="774073" y="345948"/>
            <a:ext cx="9177527" cy="6876289"/>
          </a:xfrm>
          <a:prstGeom prst="rect">
            <a:avLst/>
          </a:prstGeom>
          <a:noFill/>
        </p:spPr>
      </p:pic>
      <p:sp>
        <p:nvSpPr>
          <p:cNvPr id="47" name="Text Box47"/>
          <p:cNvSpPr txBox="1"/>
          <p:nvPr/>
        </p:nvSpPr>
        <p:spPr>
          <a:xfrm>
            <a:off x="1190125" y="955091"/>
            <a:ext cx="8208881" cy="4452501"/>
          </a:xfrm>
          <a:prstGeom prst="rect">
            <a:avLst/>
          </a:prstGeom>
          <a:noFill/>
        </p:spPr>
        <p:txBody>
          <a:bodyPr wrap="square" lIns="0" tIns="0" rIns="0" rtlCol="0">
            <a:spAutoFit/>
          </a:bodyPr>
          <a:lstStyle/>
          <a:p>
            <a:pPr marL="1" algn="l" rtl="0">
              <a:lnSpc>
                <a:spcPts val="2108"/>
              </a:lnSpc>
            </a:pPr>
            <a:r>
              <a:rPr lang="en-US" altLang="zh-CN" sz="1800" b="1" spc="-1" dirty="0">
                <a:solidFill>
                  <a:srgbClr val="777B84"/>
                </a:solidFill>
                <a:latin typeface="Arial"/>
                <a:ea typeface="Arial"/>
                <a:cs typeface="Arial"/>
              </a:rPr>
              <a:t>Çocuklarda</a:t>
            </a:r>
            <a:r>
              <a:rPr lang="en-US" altLang="zh-CN" sz="1800" b="1" spc="366" dirty="0">
                <a:solidFill>
                  <a:srgbClr val="777B84"/>
                </a:solidFill>
                <a:latin typeface="Arial"/>
                <a:ea typeface="Arial"/>
                <a:cs typeface="Arial"/>
              </a:rPr>
              <a:t> </a:t>
            </a:r>
            <a:r>
              <a:rPr lang="en-US" altLang="zh-CN" sz="1800" b="1" spc="0" dirty="0">
                <a:solidFill>
                  <a:srgbClr val="777B84"/>
                </a:solidFill>
                <a:latin typeface="Arial"/>
                <a:ea typeface="Arial"/>
                <a:cs typeface="Arial"/>
              </a:rPr>
              <a:t>(1-8</a:t>
            </a:r>
            <a:r>
              <a:rPr lang="en-US" altLang="zh-CN" sz="1800" b="1" spc="359" dirty="0">
                <a:solidFill>
                  <a:srgbClr val="777B84"/>
                </a:solidFill>
                <a:latin typeface="Arial"/>
                <a:ea typeface="Arial"/>
                <a:cs typeface="Arial"/>
              </a:rPr>
              <a:t> </a:t>
            </a:r>
            <a:r>
              <a:rPr lang="en-US" altLang="zh-CN" sz="1800" b="1" spc="-53" dirty="0">
                <a:solidFill>
                  <a:srgbClr val="777B84"/>
                </a:solidFill>
                <a:latin typeface="Arial"/>
                <a:ea typeface="Arial"/>
                <a:cs typeface="Arial"/>
              </a:rPr>
              <a:t>Ya</a:t>
            </a:r>
            <a:r>
              <a:rPr lang="en-US" altLang="zh-CN" sz="1800" b="1" spc="-10" dirty="0">
                <a:solidFill>
                  <a:srgbClr val="777B84"/>
                </a:solidFill>
                <a:latin typeface="Arial"/>
                <a:ea typeface="Arial"/>
                <a:cs typeface="Arial"/>
              </a:rPr>
              <a:t>ş</a:t>
            </a:r>
            <a:r>
              <a:rPr lang="en-US" altLang="zh-CN" sz="1800" b="1" spc="0" dirty="0">
                <a:solidFill>
                  <a:srgbClr val="777B84"/>
                </a:solidFill>
                <a:latin typeface="Arial"/>
                <a:ea typeface="Arial"/>
                <a:cs typeface="Arial"/>
              </a:rPr>
              <a:t>)</a:t>
            </a:r>
            <a:r>
              <a:rPr lang="en-US" altLang="zh-CN" sz="1800" b="1" spc="769" dirty="0">
                <a:solidFill>
                  <a:srgbClr val="777B84"/>
                </a:solidFill>
                <a:latin typeface="Arial"/>
                <a:ea typeface="Arial"/>
                <a:cs typeface="Arial"/>
              </a:rPr>
              <a:t> </a:t>
            </a:r>
            <a:r>
              <a:rPr lang="en-US" altLang="zh-CN" sz="1800" b="1" spc="-7" dirty="0">
                <a:solidFill>
                  <a:srgbClr val="777B84"/>
                </a:solidFill>
                <a:latin typeface="Arial"/>
                <a:ea typeface="Arial"/>
                <a:cs typeface="Arial"/>
              </a:rPr>
              <a:t>D</a:t>
            </a:r>
            <a:r>
              <a:rPr lang="en-US" altLang="zh-CN" sz="1800" b="1" spc="0" dirty="0">
                <a:solidFill>
                  <a:srgbClr val="777B84"/>
                </a:solidFill>
                <a:latin typeface="Arial"/>
                <a:ea typeface="Arial"/>
                <a:cs typeface="Arial"/>
              </a:rPr>
              <a:t>ış</a:t>
            </a:r>
            <a:r>
              <a:rPr lang="en-US" altLang="zh-CN" sz="1800" b="1" spc="366" dirty="0">
                <a:solidFill>
                  <a:srgbClr val="777B84"/>
                </a:solidFill>
                <a:latin typeface="Arial"/>
                <a:ea typeface="Arial"/>
                <a:cs typeface="Arial"/>
              </a:rPr>
              <a:t> </a:t>
            </a:r>
            <a:r>
              <a:rPr lang="en-US" altLang="zh-CN" sz="1800" b="1" spc="0" dirty="0">
                <a:solidFill>
                  <a:srgbClr val="777B84"/>
                </a:solidFill>
                <a:latin typeface="Arial"/>
                <a:ea typeface="Arial"/>
                <a:cs typeface="Arial"/>
              </a:rPr>
              <a:t>Kalp</a:t>
            </a:r>
            <a:r>
              <a:rPr lang="en-US" altLang="zh-CN" sz="1800" b="1" spc="256" dirty="0">
                <a:solidFill>
                  <a:srgbClr val="777B84"/>
                </a:solidFill>
                <a:latin typeface="Arial"/>
                <a:ea typeface="Arial"/>
                <a:cs typeface="Arial"/>
              </a:rPr>
              <a:t> </a:t>
            </a:r>
            <a:r>
              <a:rPr lang="en-US" altLang="zh-CN" sz="1800" b="1" spc="-3" dirty="0">
                <a:solidFill>
                  <a:srgbClr val="777B84"/>
                </a:solidFill>
                <a:latin typeface="Arial"/>
                <a:ea typeface="Arial"/>
                <a:cs typeface="Arial"/>
              </a:rPr>
              <a:t>Masaj</a:t>
            </a:r>
            <a:r>
              <a:rPr lang="en-US" altLang="zh-CN" sz="1800" b="1" spc="0" dirty="0">
                <a:solidFill>
                  <a:srgbClr val="777B84"/>
                </a:solidFill>
                <a:latin typeface="Arial"/>
                <a:ea typeface="Arial"/>
                <a:cs typeface="Arial"/>
              </a:rPr>
              <a:t>ı</a:t>
            </a:r>
            <a:r>
              <a:rPr lang="en-US" altLang="zh-CN" sz="1800" b="1" spc="876" dirty="0">
                <a:solidFill>
                  <a:srgbClr val="777B84"/>
                </a:solidFill>
                <a:latin typeface="Arial"/>
                <a:ea typeface="Arial"/>
                <a:cs typeface="Arial"/>
              </a:rPr>
              <a:t> </a:t>
            </a:r>
            <a:r>
              <a:rPr lang="en-US" altLang="zh-CN" sz="1800" b="1" spc="-14" dirty="0">
                <a:solidFill>
                  <a:srgbClr val="777B84"/>
                </a:solidFill>
                <a:latin typeface="Arial"/>
                <a:ea typeface="Arial"/>
                <a:cs typeface="Arial"/>
              </a:rPr>
              <a:t>ve</a:t>
            </a:r>
            <a:r>
              <a:rPr lang="en-US" altLang="zh-CN" sz="1800" b="1" spc="362" dirty="0">
                <a:solidFill>
                  <a:srgbClr val="777B84"/>
                </a:solidFill>
                <a:latin typeface="Arial"/>
                <a:ea typeface="Arial"/>
                <a:cs typeface="Arial"/>
              </a:rPr>
              <a:t> </a:t>
            </a:r>
            <a:r>
              <a:rPr lang="en-US" altLang="zh-CN" sz="1800" b="1" spc="-18" dirty="0">
                <a:solidFill>
                  <a:srgbClr val="777B84"/>
                </a:solidFill>
                <a:latin typeface="Arial"/>
                <a:ea typeface="Arial"/>
                <a:cs typeface="Arial"/>
              </a:rPr>
              <a:t>Yapay</a:t>
            </a:r>
            <a:r>
              <a:rPr lang="en-US" altLang="zh-CN" sz="1800" b="1" spc="362" dirty="0">
                <a:solidFill>
                  <a:srgbClr val="777B84"/>
                </a:solidFill>
                <a:latin typeface="Arial"/>
                <a:ea typeface="Arial"/>
                <a:cs typeface="Arial"/>
              </a:rPr>
              <a:t> </a:t>
            </a:r>
            <a:r>
              <a:rPr lang="en-US" altLang="zh-CN" sz="1800" b="1" spc="1" dirty="0">
                <a:solidFill>
                  <a:srgbClr val="777B84"/>
                </a:solidFill>
                <a:latin typeface="Arial"/>
                <a:ea typeface="Arial"/>
                <a:cs typeface="Arial"/>
              </a:rPr>
              <a:t>Solunumun</a:t>
            </a:r>
            <a:r>
              <a:rPr lang="en-US" altLang="zh-CN" sz="1800" b="1" spc="246" dirty="0">
                <a:solidFill>
                  <a:srgbClr val="777B84"/>
                </a:solidFill>
                <a:latin typeface="Arial"/>
                <a:ea typeface="Arial"/>
                <a:cs typeface="Arial"/>
              </a:rPr>
              <a:t> </a:t>
            </a:r>
            <a:r>
              <a:rPr lang="en-US" altLang="zh-CN" sz="1800" b="1" spc="0" dirty="0">
                <a:solidFill>
                  <a:srgbClr val="777B84"/>
                </a:solidFill>
                <a:latin typeface="Arial"/>
                <a:ea typeface="Arial"/>
                <a:cs typeface="Arial"/>
              </a:rPr>
              <a:t>Birlikte</a:t>
            </a:r>
            <a:r>
              <a:rPr lang="en-US" altLang="zh-CN" sz="1800" b="1" dirty="0">
                <a:solidFill>
                  <a:srgbClr val="777B84"/>
                </a:solidFill>
                <a:latin typeface="Arial"/>
                <a:ea typeface="Arial"/>
                <a:cs typeface="Arial"/>
              </a:rPr>
              <a:t> </a:t>
            </a:r>
            <a:r>
              <a:rPr lang="en-US" altLang="zh-CN" sz="1800" b="1" spc="-3" dirty="0">
                <a:solidFill>
                  <a:srgbClr val="777B84"/>
                </a:solidFill>
                <a:latin typeface="Arial"/>
                <a:ea typeface="Arial"/>
                <a:cs typeface="Arial"/>
              </a:rPr>
              <a:t>Uygulanmas</a:t>
            </a:r>
            <a:r>
              <a:rPr lang="en-US" altLang="zh-CN" sz="1800" b="1" spc="3" dirty="0">
                <a:solidFill>
                  <a:srgbClr val="777B84"/>
                </a:solidFill>
                <a:latin typeface="Arial"/>
                <a:ea typeface="Arial"/>
                <a:cs typeface="Arial"/>
              </a:rPr>
              <a:t>ı:</a:t>
            </a:r>
            <a:endParaRPr lang="en-US" altLang="zh-CN" sz="1800" dirty="0">
              <a:latin typeface="Arial"/>
              <a:ea typeface="Arial"/>
              <a:cs typeface="Arial"/>
            </a:endParaRPr>
          </a:p>
          <a:p>
            <a:pPr marL="1" algn="l" rtl="0">
              <a:lnSpc>
                <a:spcPts val="2038"/>
              </a:lnSpc>
              <a:spcBef>
                <a:spcPts val="119"/>
              </a:spcBef>
            </a:pPr>
            <a:r>
              <a:rPr lang="en-US" altLang="zh-CN" sz="1800" dirty="0">
                <a:solidFill>
                  <a:srgbClr val="000000"/>
                </a:solidFill>
                <a:latin typeface="Arial"/>
                <a:ea typeface="Arial"/>
                <a:cs typeface="Arial"/>
              </a:rPr>
              <a:t>1-Kendisinin ve çocuğun güvenliğinden emin olunur,</a:t>
            </a:r>
            <a:endParaRPr lang="en-US" altLang="zh-CN" sz="1800" dirty="0">
              <a:latin typeface="Arial"/>
              <a:ea typeface="Arial"/>
              <a:cs typeface="Arial"/>
            </a:endParaRPr>
          </a:p>
          <a:p>
            <a:pPr marR="18854" indent="1" algn="l" rtl="0">
              <a:lnSpc>
                <a:spcPts val="2160"/>
              </a:lnSpc>
            </a:pPr>
            <a:r>
              <a:rPr lang="en-US" altLang="zh-CN" sz="1800" dirty="0">
                <a:solidFill>
                  <a:srgbClr val="000000"/>
                </a:solidFill>
                <a:latin typeface="Arial"/>
                <a:ea typeface="Arial"/>
                <a:cs typeface="Arial"/>
              </a:rPr>
              <a:t>2-Çocuğun omuzlarına dokunup «iyi misiniz?» diye sorularak bilinci kontrol edilir; eğer bilinci yok ise:</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3-Çevreden yüksek sesle yardım çağrılır; 112 aratılır;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4-Çocuk sert bir zemin üzerine sırt üstü yatırılır,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5-Çocuğun yanına diz çökülür,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6-Çocuğun boynunu ve göğsünü saran giysiler açılır,</a:t>
            </a:r>
            <a:endParaRPr lang="en-US" altLang="zh-CN" sz="1800" dirty="0">
              <a:latin typeface="Arial"/>
              <a:ea typeface="Arial"/>
              <a:cs typeface="Arial"/>
            </a:endParaRPr>
          </a:p>
          <a:p>
            <a:pPr marR="184" algn="l" rtl="0">
              <a:lnSpc>
                <a:spcPts val="2160"/>
              </a:lnSpc>
            </a:pPr>
            <a:r>
              <a:rPr lang="en-US" altLang="zh-CN" sz="1800" dirty="0">
                <a:solidFill>
                  <a:srgbClr val="000000"/>
                </a:solidFill>
                <a:latin typeface="Arial"/>
                <a:ea typeface="Arial"/>
                <a:cs typeface="Arial"/>
              </a:rPr>
              <a:t>7-Ağız içi gözle kontrol edilir; hava yolu tıkanıklığına neden olan yabancı cisim var ise çıkartılır,</a:t>
            </a:r>
            <a:endParaRPr lang="en-US" altLang="zh-CN" sz="1800" dirty="0">
              <a:latin typeface="Arial"/>
              <a:ea typeface="Arial"/>
              <a:cs typeface="Arial"/>
            </a:endParaRPr>
          </a:p>
          <a:p>
            <a:pPr marL="1" marR="2090" indent="-1" algn="l" rtl="0">
              <a:lnSpc>
                <a:spcPts val="2160"/>
              </a:lnSpc>
            </a:pPr>
            <a:r>
              <a:rPr lang="en-US" altLang="zh-CN" sz="1800" dirty="0">
                <a:solidFill>
                  <a:srgbClr val="000000"/>
                </a:solidFill>
                <a:latin typeface="Arial"/>
                <a:ea typeface="Arial"/>
                <a:cs typeface="Arial"/>
              </a:rPr>
              <a:t>8-Hava yolunu açmak için bir el hasta/yaralının alnına, diğer elin iki parmağı çene kemiğinin üzerine yerleştirilir,</a:t>
            </a:r>
            <a:endParaRPr lang="en-US" altLang="zh-CN" sz="1800" dirty="0">
              <a:latin typeface="Arial"/>
              <a:ea typeface="Arial"/>
              <a:cs typeface="Arial"/>
            </a:endParaRPr>
          </a:p>
          <a:p>
            <a:pPr marL="1" marR="2090" algn="just" rtl="0">
              <a:lnSpc>
                <a:spcPts val="2160"/>
              </a:lnSpc>
            </a:pPr>
            <a:r>
              <a:rPr lang="en-US" altLang="zh-CN" sz="1800" dirty="0">
                <a:solidFill>
                  <a:srgbClr val="000000"/>
                </a:solidFill>
                <a:latin typeface="Arial"/>
                <a:ea typeface="Arial"/>
                <a:cs typeface="Arial"/>
              </a:rPr>
              <a:t>9-Çene kemiğinin uzun kenarı yere dik gelecek şekilde alından bastırılıp, çeneden kaldırılarak baş geriye doğru itilir; çocuğa baş geri çene yukarı pozisyonu verilir,</a:t>
            </a:r>
            <a:endParaRPr lang="en-US" altLang="zh-CN" sz="1800" dirty="0">
              <a:latin typeface="Arial"/>
              <a:ea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49"/>
          <p:cNvPicPr>
            <a:picLocks noChangeAspect="1"/>
          </p:cNvPicPr>
          <p:nvPr/>
        </p:nvPicPr>
        <p:blipFill>
          <a:blip r:embed="rId2"/>
          <a:stretch>
            <a:fillRect/>
          </a:stretch>
        </p:blipFill>
        <p:spPr>
          <a:xfrm>
            <a:off x="774073" y="345948"/>
            <a:ext cx="9177527" cy="6876289"/>
          </a:xfrm>
          <a:prstGeom prst="rect">
            <a:avLst/>
          </a:prstGeom>
          <a:noFill/>
        </p:spPr>
      </p:pic>
      <p:sp>
        <p:nvSpPr>
          <p:cNvPr id="50" name="Text Box50"/>
          <p:cNvSpPr txBox="1"/>
          <p:nvPr/>
        </p:nvSpPr>
        <p:spPr>
          <a:xfrm>
            <a:off x="1261753" y="958445"/>
            <a:ext cx="7992475" cy="2727657"/>
          </a:xfrm>
          <a:prstGeom prst="rect">
            <a:avLst/>
          </a:prstGeom>
          <a:noFill/>
        </p:spPr>
        <p:txBody>
          <a:bodyPr wrap="square" lIns="0" tIns="0" rIns="0" rtlCol="0">
            <a:spAutoFit/>
          </a:bodyPr>
          <a:lstStyle/>
          <a:p>
            <a:pPr indent="1" algn="l" rtl="0">
              <a:lnSpc>
                <a:spcPts val="2129"/>
              </a:lnSpc>
            </a:pPr>
            <a:r>
              <a:rPr lang="en-US" altLang="zh-CN" sz="1800" spc="-1" dirty="0">
                <a:solidFill>
                  <a:srgbClr val="000000"/>
                </a:solidFill>
                <a:latin typeface="Arial"/>
                <a:ea typeface="Arial"/>
                <a:cs typeface="Arial"/>
              </a:rPr>
              <a:t>10-Hasta/yaral</a:t>
            </a:r>
            <a:r>
              <a:rPr lang="en-US" altLang="zh-CN" sz="1800" spc="0" dirty="0">
                <a:solidFill>
                  <a:srgbClr val="000000"/>
                </a:solidFill>
                <a:latin typeface="Arial"/>
                <a:ea typeface="Arial"/>
                <a:cs typeface="Arial"/>
              </a:rPr>
              <a:t>ının</a:t>
            </a:r>
            <a:r>
              <a:rPr lang="en-US" altLang="zh-CN" sz="1800" spc="-158" dirty="0">
                <a:solidFill>
                  <a:srgbClr val="000000"/>
                </a:solidFill>
                <a:latin typeface="Arial"/>
                <a:ea typeface="Arial"/>
                <a:cs typeface="Arial"/>
              </a:rPr>
              <a:t> </a:t>
            </a:r>
            <a:r>
              <a:rPr lang="en-US" altLang="zh-CN" sz="1800" spc="0" dirty="0">
                <a:solidFill>
                  <a:srgbClr val="000000"/>
                </a:solidFill>
                <a:latin typeface="Arial"/>
                <a:ea typeface="Arial"/>
                <a:cs typeface="Arial"/>
              </a:rPr>
              <a:t>solunum</a:t>
            </a:r>
            <a:r>
              <a:rPr lang="en-US" altLang="zh-CN" sz="1800" spc="-634" dirty="0">
                <a:solidFill>
                  <a:srgbClr val="000000"/>
                </a:solidFill>
                <a:latin typeface="Arial"/>
                <a:ea typeface="Arial"/>
                <a:cs typeface="Arial"/>
              </a:rPr>
              <a:t> </a:t>
            </a:r>
            <a:r>
              <a:rPr lang="en-US" altLang="zh-CN" sz="1800" spc="-5" dirty="0">
                <a:solidFill>
                  <a:srgbClr val="000000"/>
                </a:solidFill>
                <a:latin typeface="Arial"/>
                <a:ea typeface="Arial"/>
                <a:cs typeface="Arial"/>
              </a:rPr>
              <a:t>yap</a:t>
            </a:r>
            <a:r>
              <a:rPr lang="en-US" altLang="zh-CN" sz="1800" spc="0" dirty="0">
                <a:solidFill>
                  <a:srgbClr val="000000"/>
                </a:solidFill>
                <a:latin typeface="Arial"/>
                <a:ea typeface="Arial"/>
                <a:cs typeface="Arial"/>
              </a:rPr>
              <a:t>ıp</a:t>
            </a:r>
            <a:r>
              <a:rPr lang="en-US" altLang="zh-CN" sz="1800" spc="-137" dirty="0">
                <a:solidFill>
                  <a:srgbClr val="000000"/>
                </a:solidFill>
                <a:latin typeface="Arial"/>
                <a:ea typeface="Arial"/>
                <a:cs typeface="Arial"/>
              </a:rPr>
              <a:t> </a:t>
            </a:r>
            <a:r>
              <a:rPr lang="en-US" altLang="zh-CN" sz="1800" spc="-2" dirty="0">
                <a:solidFill>
                  <a:srgbClr val="000000"/>
                </a:solidFill>
                <a:latin typeface="Arial"/>
                <a:ea typeface="Arial"/>
                <a:cs typeface="Arial"/>
              </a:rPr>
              <a:t>yapmad</a:t>
            </a:r>
            <a:r>
              <a:rPr lang="en-US" altLang="zh-CN" sz="1800" spc="-11" dirty="0">
                <a:solidFill>
                  <a:srgbClr val="000000"/>
                </a:solidFill>
                <a:latin typeface="Arial"/>
                <a:ea typeface="Arial"/>
                <a:cs typeface="Arial"/>
              </a:rPr>
              <a:t>ı</a:t>
            </a:r>
            <a:r>
              <a:rPr lang="en-US" altLang="zh-CN" sz="1800" spc="0" dirty="0">
                <a:solidFill>
                  <a:srgbClr val="000000"/>
                </a:solidFill>
                <a:latin typeface="Arial"/>
                <a:ea typeface="Arial"/>
                <a:cs typeface="Arial"/>
              </a:rPr>
              <a:t>ğ</a:t>
            </a:r>
            <a:r>
              <a:rPr lang="en-US" altLang="zh-CN" sz="1800" spc="7" dirty="0">
                <a:solidFill>
                  <a:srgbClr val="000000"/>
                </a:solidFill>
                <a:latin typeface="Arial"/>
                <a:ea typeface="Arial"/>
                <a:cs typeface="Arial"/>
              </a:rPr>
              <a:t>ı</a:t>
            </a:r>
            <a:r>
              <a:rPr lang="en-US" altLang="zh-CN" sz="1800" spc="336" dirty="0">
                <a:solidFill>
                  <a:srgbClr val="000000"/>
                </a:solidFill>
                <a:latin typeface="Arial"/>
                <a:ea typeface="Arial"/>
                <a:cs typeface="Arial"/>
              </a:rPr>
              <a:t> </a:t>
            </a:r>
            <a:r>
              <a:rPr lang="en-US" altLang="zh-CN" sz="1800" spc="0" dirty="0">
                <a:solidFill>
                  <a:srgbClr val="000000"/>
                </a:solidFill>
                <a:latin typeface="Arial"/>
                <a:ea typeface="Arial"/>
                <a:cs typeface="Arial"/>
              </a:rPr>
              <a:t>bak-dinle-hisset</a:t>
            </a:r>
            <a:r>
              <a:rPr lang="en-US" altLang="zh-CN" sz="1800" spc="372" dirty="0">
                <a:solidFill>
                  <a:srgbClr val="000000"/>
                </a:solidFill>
                <a:latin typeface="Arial"/>
                <a:ea typeface="Arial"/>
                <a:cs typeface="Arial"/>
              </a:rPr>
              <a:t> </a:t>
            </a:r>
            <a:r>
              <a:rPr lang="en-US" altLang="zh-CN" sz="1800" spc="-2" dirty="0">
                <a:solidFill>
                  <a:srgbClr val="000000"/>
                </a:solidFill>
                <a:latin typeface="Arial"/>
                <a:ea typeface="Arial"/>
                <a:cs typeface="Arial"/>
              </a:rPr>
              <a:t>yöntemiyle</a:t>
            </a:r>
            <a:r>
              <a:rPr lang="en-US" altLang="zh-CN" sz="1800" spc="-127" dirty="0">
                <a:solidFill>
                  <a:srgbClr val="000000"/>
                </a:solidFill>
                <a:latin typeface="Arial"/>
                <a:ea typeface="Arial"/>
                <a:cs typeface="Arial"/>
              </a:rPr>
              <a:t> </a:t>
            </a:r>
            <a:r>
              <a:rPr lang="en-US" altLang="zh-CN" sz="1800" spc="0" dirty="0">
                <a:solidFill>
                  <a:srgbClr val="000000"/>
                </a:solidFill>
                <a:latin typeface="Arial"/>
                <a:ea typeface="Arial"/>
                <a:cs typeface="Arial"/>
              </a:rPr>
              <a:t>10</a:t>
            </a:r>
            <a:r>
              <a:rPr lang="en-US" altLang="zh-CN" sz="1800" dirty="0">
                <a:solidFill>
                  <a:srgbClr val="000000"/>
                </a:solidFill>
                <a:latin typeface="Arial"/>
                <a:ea typeface="Arial"/>
                <a:cs typeface="Arial"/>
              </a:rPr>
              <a:t> </a:t>
            </a:r>
            <a:r>
              <a:rPr lang="en-US" altLang="zh-CN" sz="1800" spc="-2" dirty="0">
                <a:solidFill>
                  <a:srgbClr val="000000"/>
                </a:solidFill>
                <a:latin typeface="Arial"/>
                <a:ea typeface="Arial"/>
                <a:cs typeface="Arial"/>
              </a:rPr>
              <a:t>saniye</a:t>
            </a:r>
            <a:r>
              <a:rPr lang="en-US" altLang="zh-CN" sz="1800" spc="-167" dirty="0">
                <a:solidFill>
                  <a:srgbClr val="000000"/>
                </a:solidFill>
                <a:latin typeface="Arial"/>
                <a:ea typeface="Arial"/>
                <a:cs typeface="Arial"/>
              </a:rPr>
              <a:t> </a:t>
            </a:r>
            <a:r>
              <a:rPr lang="en-US" altLang="zh-CN" sz="1800" spc="2" dirty="0">
                <a:solidFill>
                  <a:srgbClr val="000000"/>
                </a:solidFill>
                <a:latin typeface="Arial"/>
                <a:ea typeface="Arial"/>
                <a:cs typeface="Arial"/>
              </a:rPr>
              <a:t>süre</a:t>
            </a:r>
            <a:r>
              <a:rPr lang="en-US" altLang="zh-CN" sz="1800" spc="-168" dirty="0">
                <a:solidFill>
                  <a:srgbClr val="000000"/>
                </a:solidFill>
                <a:latin typeface="Arial"/>
                <a:ea typeface="Arial"/>
                <a:cs typeface="Arial"/>
              </a:rPr>
              <a:t> </a:t>
            </a:r>
            <a:r>
              <a:rPr lang="en-US" altLang="zh-CN" sz="1800" spc="-2" dirty="0">
                <a:solidFill>
                  <a:srgbClr val="000000"/>
                </a:solidFill>
                <a:latin typeface="Arial"/>
                <a:ea typeface="Arial"/>
                <a:cs typeface="Arial"/>
              </a:rPr>
              <a:t>ile</a:t>
            </a:r>
            <a:r>
              <a:rPr lang="en-US" altLang="zh-CN" sz="1800" spc="-155" dirty="0">
                <a:solidFill>
                  <a:srgbClr val="000000"/>
                </a:solidFill>
                <a:latin typeface="Arial"/>
                <a:ea typeface="Arial"/>
                <a:cs typeface="Arial"/>
              </a:rPr>
              <a:t> </a:t>
            </a:r>
            <a:r>
              <a:rPr lang="en-US" altLang="zh-CN" sz="1800" spc="-1" dirty="0">
                <a:solidFill>
                  <a:srgbClr val="000000"/>
                </a:solidFill>
                <a:latin typeface="Arial"/>
                <a:ea typeface="Arial"/>
                <a:cs typeface="Arial"/>
              </a:rPr>
              <a:t>kontrol</a:t>
            </a:r>
            <a:r>
              <a:rPr lang="en-US" altLang="zh-CN" sz="1800" spc="434" dirty="0">
                <a:solidFill>
                  <a:srgbClr val="000000"/>
                </a:solidFill>
                <a:latin typeface="Arial"/>
                <a:ea typeface="Arial"/>
                <a:cs typeface="Arial"/>
              </a:rPr>
              <a:t> </a:t>
            </a:r>
            <a:r>
              <a:rPr lang="en-US" altLang="zh-CN" sz="1800" spc="-1" dirty="0">
                <a:solidFill>
                  <a:srgbClr val="000000"/>
                </a:solidFill>
                <a:latin typeface="Arial"/>
                <a:ea typeface="Arial"/>
                <a:cs typeface="Arial"/>
              </a:rPr>
              <a:t>edilir:</a:t>
            </a:r>
            <a:r>
              <a:rPr lang="en-US" altLang="zh-CN" sz="1800" spc="342" dirty="0">
                <a:solidFill>
                  <a:srgbClr val="000000"/>
                </a:solidFill>
                <a:latin typeface="Arial"/>
                <a:ea typeface="Arial"/>
                <a:cs typeface="Arial"/>
              </a:rPr>
              <a:t> </a:t>
            </a:r>
            <a:r>
              <a:rPr lang="en-US" altLang="zh-CN" sz="1800" spc="-3" dirty="0">
                <a:solidFill>
                  <a:srgbClr val="000000"/>
                </a:solidFill>
                <a:latin typeface="Arial"/>
                <a:ea typeface="Arial"/>
                <a:cs typeface="Arial"/>
              </a:rPr>
              <a:t>Gö</a:t>
            </a:r>
            <a:r>
              <a:rPr lang="en-US" altLang="zh-CN" sz="1800" spc="-10" dirty="0">
                <a:solidFill>
                  <a:srgbClr val="000000"/>
                </a:solidFill>
                <a:latin typeface="Arial"/>
                <a:ea typeface="Arial"/>
                <a:cs typeface="Arial"/>
              </a:rPr>
              <a:t>ğ</a:t>
            </a:r>
            <a:r>
              <a:rPr lang="en-US" altLang="zh-CN" sz="1800" spc="0" dirty="0">
                <a:solidFill>
                  <a:srgbClr val="000000"/>
                </a:solidFill>
                <a:latin typeface="Arial"/>
                <a:ea typeface="Arial"/>
                <a:cs typeface="Arial"/>
              </a:rPr>
              <a:t>üs</a:t>
            </a:r>
            <a:r>
              <a:rPr lang="en-US" altLang="zh-CN" sz="1800" spc="-64" dirty="0">
                <a:solidFill>
                  <a:srgbClr val="000000"/>
                </a:solidFill>
                <a:latin typeface="Arial"/>
                <a:ea typeface="Arial"/>
                <a:cs typeface="Arial"/>
              </a:rPr>
              <a:t> </a:t>
            </a:r>
            <a:r>
              <a:rPr lang="en-US" altLang="zh-CN" sz="1800" spc="1" dirty="0">
                <a:solidFill>
                  <a:srgbClr val="000000"/>
                </a:solidFill>
                <a:latin typeface="Arial"/>
                <a:ea typeface="Arial"/>
                <a:cs typeface="Arial"/>
              </a:rPr>
              <a:t>kafesinin</a:t>
            </a:r>
            <a:r>
              <a:rPr lang="en-US" altLang="zh-CN" sz="1800" spc="-170" dirty="0">
                <a:solidFill>
                  <a:srgbClr val="000000"/>
                </a:solidFill>
                <a:latin typeface="Arial"/>
                <a:ea typeface="Arial"/>
                <a:cs typeface="Arial"/>
              </a:rPr>
              <a:t> </a:t>
            </a:r>
            <a:r>
              <a:rPr lang="en-US" altLang="zh-CN" sz="1800" spc="-2" dirty="0">
                <a:solidFill>
                  <a:srgbClr val="000000"/>
                </a:solidFill>
                <a:latin typeface="Arial"/>
                <a:ea typeface="Arial"/>
                <a:cs typeface="Arial"/>
              </a:rPr>
              <a:t>solunum</a:t>
            </a:r>
            <a:r>
              <a:rPr lang="en-US" altLang="zh-CN" sz="1800" spc="-656" dirty="0">
                <a:solidFill>
                  <a:srgbClr val="000000"/>
                </a:solidFill>
                <a:latin typeface="Arial"/>
                <a:ea typeface="Arial"/>
                <a:cs typeface="Arial"/>
              </a:rPr>
              <a:t> </a:t>
            </a:r>
            <a:r>
              <a:rPr lang="en-US" altLang="zh-CN" sz="1800" spc="-1" dirty="0">
                <a:solidFill>
                  <a:srgbClr val="000000"/>
                </a:solidFill>
                <a:latin typeface="Arial"/>
                <a:ea typeface="Arial"/>
                <a:cs typeface="Arial"/>
              </a:rPr>
              <a:t>hareketlerine</a:t>
            </a:r>
            <a:r>
              <a:rPr lang="en-US" altLang="zh-CN" sz="1800" spc="-160" dirty="0">
                <a:solidFill>
                  <a:srgbClr val="000000"/>
                </a:solidFill>
                <a:latin typeface="Arial"/>
                <a:ea typeface="Arial"/>
                <a:cs typeface="Arial"/>
              </a:rPr>
              <a:t> </a:t>
            </a:r>
            <a:r>
              <a:rPr lang="en-US" altLang="zh-CN" sz="1800" spc="-3" dirty="0">
                <a:solidFill>
                  <a:srgbClr val="000000"/>
                </a:solidFill>
                <a:latin typeface="Arial"/>
                <a:ea typeface="Arial"/>
                <a:cs typeface="Arial"/>
              </a:rPr>
              <a:t>bak</a:t>
            </a:r>
            <a:r>
              <a:rPr lang="en-US" altLang="zh-CN" sz="1800" spc="4" dirty="0">
                <a:solidFill>
                  <a:srgbClr val="000000"/>
                </a:solidFill>
                <a:latin typeface="Arial"/>
                <a:ea typeface="Arial"/>
                <a:cs typeface="Arial"/>
              </a:rPr>
              <a:t>ıl</a:t>
            </a:r>
            <a:r>
              <a:rPr lang="en-US" altLang="zh-CN" sz="1800" spc="-36" dirty="0">
                <a:solidFill>
                  <a:srgbClr val="000000"/>
                </a:solidFill>
                <a:latin typeface="Arial"/>
                <a:ea typeface="Arial"/>
                <a:cs typeface="Arial"/>
              </a:rPr>
              <a:t>ır,</a:t>
            </a:r>
            <a:r>
              <a:rPr lang="en-US" altLang="zh-CN" sz="1800" dirty="0">
                <a:solidFill>
                  <a:srgbClr val="000000"/>
                </a:solidFill>
                <a:latin typeface="Arial"/>
                <a:ea typeface="Arial"/>
                <a:cs typeface="Arial"/>
              </a:rPr>
              <a:t> </a:t>
            </a:r>
            <a:r>
              <a:rPr lang="en-US" altLang="zh-CN" sz="1800" spc="0" dirty="0">
                <a:solidFill>
                  <a:srgbClr val="000000"/>
                </a:solidFill>
                <a:latin typeface="Arial"/>
                <a:ea typeface="Arial"/>
                <a:cs typeface="Arial"/>
              </a:rPr>
              <a:t>E</a:t>
            </a:r>
            <a:r>
              <a:rPr lang="en-US" altLang="zh-CN" sz="1800" spc="-11" dirty="0">
                <a:solidFill>
                  <a:srgbClr val="000000"/>
                </a:solidFill>
                <a:latin typeface="Arial"/>
                <a:ea typeface="Arial"/>
                <a:cs typeface="Arial"/>
              </a:rPr>
              <a:t>ğ</a:t>
            </a:r>
            <a:r>
              <a:rPr lang="en-US" altLang="zh-CN" sz="1800" spc="-3" dirty="0">
                <a:solidFill>
                  <a:srgbClr val="000000"/>
                </a:solidFill>
                <a:latin typeface="Arial"/>
                <a:ea typeface="Arial"/>
                <a:cs typeface="Arial"/>
              </a:rPr>
              <a:t>ilip,</a:t>
            </a:r>
            <a:r>
              <a:rPr lang="en-US" altLang="zh-CN" sz="1800" spc="19" dirty="0">
                <a:solidFill>
                  <a:srgbClr val="000000"/>
                </a:solidFill>
                <a:latin typeface="Arial"/>
                <a:ea typeface="Arial"/>
                <a:cs typeface="Arial"/>
              </a:rPr>
              <a:t> </a:t>
            </a:r>
            <a:r>
              <a:rPr lang="en-US" altLang="zh-CN" sz="1800" spc="-4" dirty="0">
                <a:solidFill>
                  <a:srgbClr val="000000"/>
                </a:solidFill>
                <a:latin typeface="Arial"/>
                <a:ea typeface="Arial"/>
                <a:cs typeface="Arial"/>
              </a:rPr>
              <a:t>kula</a:t>
            </a:r>
            <a:r>
              <a:rPr lang="en-US" altLang="zh-CN" sz="1800" spc="-12" dirty="0">
                <a:solidFill>
                  <a:srgbClr val="000000"/>
                </a:solidFill>
                <a:latin typeface="Arial"/>
                <a:ea typeface="Arial"/>
                <a:cs typeface="Arial"/>
              </a:rPr>
              <a:t>ğ</a:t>
            </a:r>
            <a:r>
              <a:rPr lang="en-US" altLang="zh-CN" sz="1800" spc="-9" dirty="0">
                <a:solidFill>
                  <a:srgbClr val="000000"/>
                </a:solidFill>
                <a:latin typeface="Arial"/>
                <a:ea typeface="Arial"/>
                <a:cs typeface="Arial"/>
              </a:rPr>
              <a:t>ın</a:t>
            </a:r>
            <a:r>
              <a:rPr lang="en-US" altLang="zh-CN" sz="1800" spc="0" dirty="0">
                <a:solidFill>
                  <a:srgbClr val="000000"/>
                </a:solidFill>
                <a:latin typeface="Arial"/>
                <a:ea typeface="Arial"/>
                <a:cs typeface="Arial"/>
              </a:rPr>
              <a:t>ı</a:t>
            </a:r>
            <a:r>
              <a:rPr lang="en-US" altLang="zh-CN" sz="1800" spc="32" dirty="0">
                <a:solidFill>
                  <a:srgbClr val="000000"/>
                </a:solidFill>
                <a:latin typeface="Arial"/>
                <a:ea typeface="Arial"/>
                <a:cs typeface="Arial"/>
              </a:rPr>
              <a:t> </a:t>
            </a:r>
            <a:r>
              <a:rPr lang="en-US" altLang="zh-CN" sz="1800" spc="-3" dirty="0">
                <a:solidFill>
                  <a:srgbClr val="000000"/>
                </a:solidFill>
                <a:latin typeface="Arial"/>
                <a:ea typeface="Arial"/>
                <a:cs typeface="Arial"/>
              </a:rPr>
              <a:t>hastan</a:t>
            </a:r>
            <a:r>
              <a:rPr lang="en-US" altLang="zh-CN" sz="1800" spc="-5" dirty="0">
                <a:solidFill>
                  <a:srgbClr val="000000"/>
                </a:solidFill>
                <a:latin typeface="Arial"/>
                <a:ea typeface="Arial"/>
                <a:cs typeface="Arial"/>
              </a:rPr>
              <a:t>ın</a:t>
            </a:r>
            <a:r>
              <a:rPr lang="en-US" altLang="zh-CN" sz="1800" spc="-490" dirty="0">
                <a:solidFill>
                  <a:srgbClr val="000000"/>
                </a:solidFill>
                <a:latin typeface="Arial"/>
                <a:ea typeface="Arial"/>
                <a:cs typeface="Arial"/>
              </a:rPr>
              <a:t> </a:t>
            </a:r>
            <a:r>
              <a:rPr lang="en-US" altLang="zh-CN" sz="1800" spc="-10" dirty="0">
                <a:solidFill>
                  <a:srgbClr val="000000"/>
                </a:solidFill>
                <a:latin typeface="Arial"/>
                <a:ea typeface="Arial"/>
                <a:cs typeface="Arial"/>
              </a:rPr>
              <a:t>a</a:t>
            </a:r>
            <a:r>
              <a:rPr lang="en-US" altLang="zh-CN" sz="1800" spc="-9" dirty="0">
                <a:solidFill>
                  <a:srgbClr val="000000"/>
                </a:solidFill>
                <a:latin typeface="Arial"/>
                <a:ea typeface="Arial"/>
                <a:cs typeface="Arial"/>
              </a:rPr>
              <a:t>ğ</a:t>
            </a:r>
            <a:r>
              <a:rPr lang="en-US" altLang="zh-CN" sz="1800" spc="0" dirty="0">
                <a:solidFill>
                  <a:srgbClr val="000000"/>
                </a:solidFill>
                <a:latin typeface="Arial"/>
                <a:ea typeface="Arial"/>
                <a:cs typeface="Arial"/>
              </a:rPr>
              <a:t>z</a:t>
            </a:r>
            <a:r>
              <a:rPr lang="en-US" altLang="zh-CN" sz="1800" spc="-4" dirty="0">
                <a:solidFill>
                  <a:srgbClr val="000000"/>
                </a:solidFill>
                <a:latin typeface="Arial"/>
                <a:ea typeface="Arial"/>
                <a:cs typeface="Arial"/>
              </a:rPr>
              <a:t>ına</a:t>
            </a:r>
            <a:r>
              <a:rPr lang="en-US" altLang="zh-CN" sz="1800" spc="-479" dirty="0">
                <a:solidFill>
                  <a:srgbClr val="000000"/>
                </a:solidFill>
                <a:latin typeface="Arial"/>
                <a:ea typeface="Arial"/>
                <a:cs typeface="Arial"/>
              </a:rPr>
              <a:t> </a:t>
            </a:r>
            <a:r>
              <a:rPr lang="en-US" altLang="zh-CN" sz="1800" spc="-8" dirty="0">
                <a:solidFill>
                  <a:srgbClr val="000000"/>
                </a:solidFill>
                <a:latin typeface="Arial"/>
                <a:ea typeface="Arial"/>
                <a:cs typeface="Arial"/>
              </a:rPr>
              <a:t>yakla</a:t>
            </a:r>
            <a:r>
              <a:rPr lang="en-US" altLang="zh-CN" sz="1800" spc="0" dirty="0">
                <a:solidFill>
                  <a:srgbClr val="000000"/>
                </a:solidFill>
                <a:latin typeface="Arial"/>
                <a:ea typeface="Arial"/>
                <a:cs typeface="Arial"/>
              </a:rPr>
              <a:t>şt</a:t>
            </a:r>
            <a:r>
              <a:rPr lang="en-US" altLang="zh-CN" sz="1800" spc="-3" dirty="0">
                <a:solidFill>
                  <a:srgbClr val="000000"/>
                </a:solidFill>
                <a:latin typeface="Arial"/>
                <a:ea typeface="Arial"/>
                <a:cs typeface="Arial"/>
              </a:rPr>
              <a:t>ırarak</a:t>
            </a:r>
            <a:r>
              <a:rPr lang="en-US" altLang="zh-CN" sz="1800" spc="-345" dirty="0">
                <a:solidFill>
                  <a:srgbClr val="000000"/>
                </a:solidFill>
                <a:latin typeface="Arial"/>
                <a:ea typeface="Arial"/>
                <a:cs typeface="Arial"/>
              </a:rPr>
              <a:t> </a:t>
            </a:r>
            <a:r>
              <a:rPr lang="en-US" altLang="zh-CN" sz="1800" spc="-3" dirty="0">
                <a:solidFill>
                  <a:srgbClr val="000000"/>
                </a:solidFill>
                <a:latin typeface="Arial"/>
                <a:ea typeface="Arial"/>
                <a:cs typeface="Arial"/>
              </a:rPr>
              <a:t>solunum</a:t>
            </a:r>
            <a:r>
              <a:rPr lang="en-US" altLang="zh-CN" sz="1800" spc="-985" dirty="0">
                <a:solidFill>
                  <a:srgbClr val="000000"/>
                </a:solidFill>
                <a:latin typeface="Arial"/>
                <a:ea typeface="Arial"/>
                <a:cs typeface="Arial"/>
              </a:rPr>
              <a:t> </a:t>
            </a:r>
            <a:r>
              <a:rPr lang="en-US" altLang="zh-CN" sz="1800" spc="-3" dirty="0">
                <a:solidFill>
                  <a:srgbClr val="000000"/>
                </a:solidFill>
                <a:latin typeface="Arial"/>
                <a:ea typeface="Arial"/>
                <a:cs typeface="Arial"/>
              </a:rPr>
              <a:t>dinlenirken</a:t>
            </a:r>
            <a:r>
              <a:rPr lang="en-US" altLang="zh-CN" sz="1800" spc="-467" dirty="0">
                <a:solidFill>
                  <a:srgbClr val="000000"/>
                </a:solidFill>
                <a:latin typeface="Arial"/>
                <a:ea typeface="Arial"/>
                <a:cs typeface="Arial"/>
              </a:rPr>
              <a:t> </a:t>
            </a:r>
            <a:r>
              <a:rPr lang="en-US" altLang="zh-CN" sz="1800" spc="-6" dirty="0">
                <a:solidFill>
                  <a:srgbClr val="000000"/>
                </a:solidFill>
                <a:latin typeface="Arial"/>
                <a:ea typeface="Arial"/>
                <a:cs typeface="Arial"/>
              </a:rPr>
              <a:t>di</a:t>
            </a:r>
            <a:r>
              <a:rPr lang="en-US" altLang="zh-CN" sz="1800" spc="-10" dirty="0">
                <a:solidFill>
                  <a:srgbClr val="000000"/>
                </a:solidFill>
                <a:latin typeface="Arial"/>
                <a:ea typeface="Arial"/>
                <a:cs typeface="Arial"/>
              </a:rPr>
              <a:t>ğ</a:t>
            </a:r>
            <a:r>
              <a:rPr lang="en-US" altLang="zh-CN" sz="1800" spc="0" dirty="0">
                <a:solidFill>
                  <a:srgbClr val="000000"/>
                </a:solidFill>
                <a:latin typeface="Arial"/>
                <a:ea typeface="Arial"/>
                <a:cs typeface="Arial"/>
              </a:rPr>
              <a:t>er</a:t>
            </a:r>
            <a:r>
              <a:rPr lang="en-US" altLang="zh-CN" sz="1800" spc="-87" dirty="0">
                <a:solidFill>
                  <a:srgbClr val="000000"/>
                </a:solidFill>
                <a:latin typeface="Arial"/>
                <a:ea typeface="Arial"/>
                <a:cs typeface="Arial"/>
              </a:rPr>
              <a:t> </a:t>
            </a:r>
            <a:r>
              <a:rPr lang="en-US" altLang="zh-CN" sz="1800" spc="0" dirty="0">
                <a:solidFill>
                  <a:srgbClr val="000000"/>
                </a:solidFill>
                <a:latin typeface="Arial"/>
                <a:ea typeface="Arial"/>
                <a:cs typeface="Arial"/>
              </a:rPr>
              <a:t>el</a:t>
            </a:r>
            <a:r>
              <a:rPr lang="en-US" altLang="zh-CN" sz="1800" dirty="0">
                <a:solidFill>
                  <a:srgbClr val="000000"/>
                </a:solidFill>
                <a:latin typeface="Arial"/>
                <a:ea typeface="Arial"/>
                <a:cs typeface="Arial"/>
              </a:rPr>
              <a:t> </a:t>
            </a:r>
            <a:r>
              <a:rPr lang="en-US" altLang="zh-CN" sz="1800" spc="-7" dirty="0">
                <a:solidFill>
                  <a:srgbClr val="000000"/>
                </a:solidFill>
                <a:latin typeface="Arial"/>
                <a:ea typeface="Arial"/>
                <a:cs typeface="Arial"/>
              </a:rPr>
              <a:t>gö</a:t>
            </a:r>
            <a:r>
              <a:rPr lang="en-US" altLang="zh-CN" sz="1800" spc="-10" dirty="0">
                <a:solidFill>
                  <a:srgbClr val="000000"/>
                </a:solidFill>
                <a:latin typeface="Arial"/>
                <a:ea typeface="Arial"/>
                <a:cs typeface="Arial"/>
              </a:rPr>
              <a:t>ğ</a:t>
            </a:r>
            <a:r>
              <a:rPr lang="en-US" altLang="zh-CN" sz="1800" spc="0" dirty="0">
                <a:solidFill>
                  <a:srgbClr val="000000"/>
                </a:solidFill>
                <a:latin typeface="Arial"/>
                <a:ea typeface="Arial"/>
                <a:cs typeface="Arial"/>
              </a:rPr>
              <a:t>üs</a:t>
            </a:r>
            <a:r>
              <a:rPr lang="en-US" altLang="zh-CN" sz="1800" spc="-389" dirty="0">
                <a:solidFill>
                  <a:srgbClr val="000000"/>
                </a:solidFill>
                <a:latin typeface="Arial"/>
                <a:ea typeface="Arial"/>
                <a:cs typeface="Arial"/>
              </a:rPr>
              <a:t> </a:t>
            </a:r>
            <a:r>
              <a:rPr lang="en-US" altLang="zh-CN" sz="1800" spc="-2" dirty="0">
                <a:solidFill>
                  <a:srgbClr val="000000"/>
                </a:solidFill>
                <a:latin typeface="Arial"/>
                <a:ea typeface="Arial"/>
                <a:cs typeface="Arial"/>
              </a:rPr>
              <a:t>üzerine</a:t>
            </a:r>
            <a:r>
              <a:rPr lang="en-US" altLang="zh-CN" sz="1800" spc="-493" dirty="0">
                <a:solidFill>
                  <a:srgbClr val="000000"/>
                </a:solidFill>
                <a:latin typeface="Arial"/>
                <a:ea typeface="Arial"/>
                <a:cs typeface="Arial"/>
              </a:rPr>
              <a:t> </a:t>
            </a:r>
            <a:r>
              <a:rPr lang="en-US" altLang="zh-CN" sz="1800" spc="-1" dirty="0">
                <a:solidFill>
                  <a:srgbClr val="000000"/>
                </a:solidFill>
                <a:latin typeface="Arial"/>
                <a:ea typeface="Arial"/>
                <a:cs typeface="Arial"/>
              </a:rPr>
              <a:t>hafifçe</a:t>
            </a:r>
            <a:r>
              <a:rPr lang="en-US" altLang="zh-CN" sz="1800" spc="-489" dirty="0">
                <a:solidFill>
                  <a:srgbClr val="000000"/>
                </a:solidFill>
                <a:latin typeface="Arial"/>
                <a:ea typeface="Arial"/>
                <a:cs typeface="Arial"/>
              </a:rPr>
              <a:t> </a:t>
            </a:r>
            <a:r>
              <a:rPr lang="en-US" altLang="zh-CN" sz="1800" spc="-8" dirty="0">
                <a:solidFill>
                  <a:srgbClr val="000000"/>
                </a:solidFill>
                <a:latin typeface="Arial"/>
                <a:ea typeface="Arial"/>
                <a:cs typeface="Arial"/>
              </a:rPr>
              <a:t>yerle</a:t>
            </a:r>
            <a:r>
              <a:rPr lang="en-US" altLang="zh-CN" sz="1800" spc="0" dirty="0">
                <a:solidFill>
                  <a:srgbClr val="000000"/>
                </a:solidFill>
                <a:latin typeface="Arial"/>
                <a:ea typeface="Arial"/>
                <a:cs typeface="Arial"/>
              </a:rPr>
              <a:t>ş</a:t>
            </a:r>
            <a:r>
              <a:rPr lang="en-US" altLang="zh-CN" sz="1800" spc="-2" dirty="0">
                <a:solidFill>
                  <a:srgbClr val="000000"/>
                </a:solidFill>
                <a:latin typeface="Arial"/>
                <a:ea typeface="Arial"/>
                <a:cs typeface="Arial"/>
              </a:rPr>
              <a:t>tirilerek</a:t>
            </a:r>
            <a:r>
              <a:rPr lang="en-US" altLang="zh-CN" sz="1800" spc="-347" dirty="0">
                <a:solidFill>
                  <a:srgbClr val="000000"/>
                </a:solidFill>
                <a:latin typeface="Arial"/>
                <a:ea typeface="Arial"/>
                <a:cs typeface="Arial"/>
              </a:rPr>
              <a:t> </a:t>
            </a:r>
            <a:r>
              <a:rPr lang="en-US" altLang="zh-CN" sz="1800" spc="-11" dirty="0">
                <a:solidFill>
                  <a:srgbClr val="000000"/>
                </a:solidFill>
                <a:latin typeface="Arial"/>
                <a:ea typeface="Arial"/>
                <a:cs typeface="Arial"/>
              </a:rPr>
              <a:t>hissedilir.</a:t>
            </a:r>
            <a:endParaRPr lang="en-US" altLang="zh-CN" sz="1800">
              <a:latin typeface="Arial"/>
              <a:ea typeface="Arial"/>
              <a:cs typeface="Arial"/>
            </a:endParaRPr>
          </a:p>
          <a:p>
            <a:pPr marR="570" algn="l" rtl="0">
              <a:lnSpc>
                <a:spcPts val="2160"/>
              </a:lnSpc>
            </a:pPr>
            <a:r>
              <a:rPr lang="en-US" altLang="zh-CN" sz="1800" spc="-15" dirty="0">
                <a:solidFill>
                  <a:srgbClr val="000000"/>
                </a:solidFill>
                <a:latin typeface="Arial"/>
                <a:ea typeface="Arial"/>
                <a:cs typeface="Arial"/>
              </a:rPr>
              <a:t>11-Solunum</a:t>
            </a:r>
            <a:r>
              <a:rPr lang="en-US" altLang="zh-CN" sz="1800" spc="-361" dirty="0">
                <a:solidFill>
                  <a:srgbClr val="000000"/>
                </a:solidFill>
                <a:latin typeface="Arial"/>
                <a:ea typeface="Arial"/>
                <a:cs typeface="Arial"/>
              </a:rPr>
              <a:t> </a:t>
            </a:r>
            <a:r>
              <a:rPr lang="en-US" altLang="zh-CN" sz="1800" spc="0" dirty="0">
                <a:solidFill>
                  <a:srgbClr val="000000"/>
                </a:solidFill>
                <a:latin typeface="Arial"/>
                <a:ea typeface="Arial"/>
                <a:cs typeface="Arial"/>
              </a:rPr>
              <a:t>yok</a:t>
            </a:r>
            <a:r>
              <a:rPr lang="en-US" altLang="zh-CN" sz="1800" spc="223" dirty="0">
                <a:solidFill>
                  <a:srgbClr val="000000"/>
                </a:solidFill>
                <a:latin typeface="Arial"/>
                <a:ea typeface="Arial"/>
                <a:cs typeface="Arial"/>
              </a:rPr>
              <a:t> </a:t>
            </a:r>
            <a:r>
              <a:rPr lang="en-US" altLang="zh-CN" sz="1800" spc="-2" dirty="0">
                <a:solidFill>
                  <a:srgbClr val="000000"/>
                </a:solidFill>
                <a:latin typeface="Arial"/>
                <a:ea typeface="Arial"/>
                <a:cs typeface="Arial"/>
              </a:rPr>
              <a:t>ise;</a:t>
            </a:r>
            <a:r>
              <a:rPr lang="en-US" altLang="zh-CN" sz="1800" spc="631" dirty="0">
                <a:solidFill>
                  <a:srgbClr val="000000"/>
                </a:solidFill>
                <a:latin typeface="Arial"/>
                <a:ea typeface="Arial"/>
                <a:cs typeface="Arial"/>
              </a:rPr>
              <a:t> </a:t>
            </a:r>
            <a:r>
              <a:rPr lang="en-US" altLang="zh-CN" sz="1800" spc="-3" dirty="0">
                <a:solidFill>
                  <a:srgbClr val="000000"/>
                </a:solidFill>
                <a:latin typeface="Arial"/>
                <a:ea typeface="Arial"/>
                <a:cs typeface="Arial"/>
              </a:rPr>
              <a:t>aln</a:t>
            </a:r>
            <a:r>
              <a:rPr lang="en-US" altLang="zh-CN" sz="1800" spc="0" dirty="0">
                <a:solidFill>
                  <a:srgbClr val="000000"/>
                </a:solidFill>
                <a:latin typeface="Arial"/>
                <a:ea typeface="Arial"/>
                <a:cs typeface="Arial"/>
              </a:rPr>
              <a:t>ın</a:t>
            </a:r>
            <a:r>
              <a:rPr lang="en-US" altLang="zh-CN" sz="1800" spc="134" dirty="0">
                <a:solidFill>
                  <a:srgbClr val="000000"/>
                </a:solidFill>
                <a:latin typeface="Arial"/>
                <a:ea typeface="Arial"/>
                <a:cs typeface="Arial"/>
              </a:rPr>
              <a:t> </a:t>
            </a:r>
            <a:r>
              <a:rPr lang="en-US" altLang="zh-CN" sz="1800" spc="-1" dirty="0">
                <a:solidFill>
                  <a:srgbClr val="000000"/>
                </a:solidFill>
                <a:latin typeface="Arial"/>
                <a:ea typeface="Arial"/>
                <a:cs typeface="Arial"/>
              </a:rPr>
              <a:t>üzerine</a:t>
            </a:r>
            <a:r>
              <a:rPr lang="en-US" altLang="zh-CN" sz="1800" spc="124" dirty="0">
                <a:solidFill>
                  <a:srgbClr val="000000"/>
                </a:solidFill>
                <a:latin typeface="Arial"/>
                <a:ea typeface="Arial"/>
                <a:cs typeface="Arial"/>
              </a:rPr>
              <a:t> </a:t>
            </a:r>
            <a:r>
              <a:rPr lang="en-US" altLang="zh-CN" sz="1800" spc="0" dirty="0">
                <a:solidFill>
                  <a:srgbClr val="000000"/>
                </a:solidFill>
                <a:latin typeface="Arial"/>
                <a:ea typeface="Arial"/>
                <a:cs typeface="Arial"/>
              </a:rPr>
              <a:t>konulan</a:t>
            </a:r>
            <a:r>
              <a:rPr lang="en-US" altLang="zh-CN" sz="1800" spc="124" dirty="0">
                <a:solidFill>
                  <a:srgbClr val="000000"/>
                </a:solidFill>
                <a:latin typeface="Arial"/>
                <a:ea typeface="Arial"/>
                <a:cs typeface="Arial"/>
              </a:rPr>
              <a:t> </a:t>
            </a:r>
            <a:r>
              <a:rPr lang="en-US" altLang="zh-CN" sz="1800" spc="0" dirty="0">
                <a:solidFill>
                  <a:srgbClr val="000000"/>
                </a:solidFill>
                <a:latin typeface="Arial"/>
                <a:ea typeface="Arial"/>
                <a:cs typeface="Arial"/>
              </a:rPr>
              <a:t>elin</a:t>
            </a:r>
            <a:r>
              <a:rPr lang="en-US" altLang="zh-CN" sz="1800" spc="122" dirty="0">
                <a:solidFill>
                  <a:srgbClr val="000000"/>
                </a:solidFill>
                <a:latin typeface="Arial"/>
                <a:ea typeface="Arial"/>
                <a:cs typeface="Arial"/>
              </a:rPr>
              <a:t> </a:t>
            </a:r>
            <a:r>
              <a:rPr lang="en-US" altLang="zh-CN" sz="1800" spc="-7" dirty="0">
                <a:solidFill>
                  <a:srgbClr val="000000"/>
                </a:solidFill>
                <a:latin typeface="Arial"/>
                <a:ea typeface="Arial"/>
                <a:cs typeface="Arial"/>
              </a:rPr>
              <a:t>ba</a:t>
            </a:r>
            <a:r>
              <a:rPr lang="en-US" altLang="zh-CN" sz="1800" spc="0" dirty="0">
                <a:solidFill>
                  <a:srgbClr val="000000"/>
                </a:solidFill>
                <a:latin typeface="Arial"/>
                <a:ea typeface="Arial"/>
                <a:cs typeface="Arial"/>
              </a:rPr>
              <a:t>ş</a:t>
            </a:r>
            <a:r>
              <a:rPr lang="en-US" altLang="zh-CN" sz="1800" spc="228" dirty="0">
                <a:solidFill>
                  <a:srgbClr val="000000"/>
                </a:solidFill>
                <a:latin typeface="Arial"/>
                <a:ea typeface="Arial"/>
                <a:cs typeface="Arial"/>
              </a:rPr>
              <a:t> </a:t>
            </a:r>
            <a:r>
              <a:rPr lang="en-US" altLang="zh-CN" sz="1800" spc="6" dirty="0">
                <a:solidFill>
                  <a:srgbClr val="000000"/>
                </a:solidFill>
                <a:latin typeface="Arial"/>
                <a:ea typeface="Arial"/>
                <a:cs typeface="Arial"/>
              </a:rPr>
              <a:t>ve</a:t>
            </a:r>
            <a:r>
              <a:rPr lang="en-US" altLang="zh-CN" sz="1800" spc="116" dirty="0">
                <a:solidFill>
                  <a:srgbClr val="000000"/>
                </a:solidFill>
                <a:latin typeface="Arial"/>
                <a:ea typeface="Arial"/>
                <a:cs typeface="Arial"/>
              </a:rPr>
              <a:t> </a:t>
            </a:r>
            <a:r>
              <a:rPr lang="en-US" altLang="zh-CN" sz="1800" spc="-7" dirty="0">
                <a:solidFill>
                  <a:srgbClr val="000000"/>
                </a:solidFill>
                <a:latin typeface="Arial"/>
                <a:ea typeface="Arial"/>
                <a:cs typeface="Arial"/>
              </a:rPr>
              <a:t>i</a:t>
            </a:r>
            <a:r>
              <a:rPr lang="en-US" altLang="zh-CN" sz="1800" spc="0" dirty="0">
                <a:solidFill>
                  <a:srgbClr val="000000"/>
                </a:solidFill>
                <a:latin typeface="Arial"/>
                <a:ea typeface="Arial"/>
                <a:cs typeface="Arial"/>
              </a:rPr>
              <a:t>ş</a:t>
            </a:r>
            <a:r>
              <a:rPr lang="en-US" altLang="zh-CN" sz="1800" spc="-2" dirty="0">
                <a:solidFill>
                  <a:srgbClr val="000000"/>
                </a:solidFill>
                <a:latin typeface="Arial"/>
                <a:ea typeface="Arial"/>
                <a:cs typeface="Arial"/>
              </a:rPr>
              <a:t>aret</a:t>
            </a:r>
            <a:r>
              <a:rPr lang="en-US" altLang="zh-CN" sz="1800" spc="630" dirty="0">
                <a:solidFill>
                  <a:srgbClr val="000000"/>
                </a:solidFill>
                <a:latin typeface="Arial"/>
                <a:ea typeface="Arial"/>
                <a:cs typeface="Arial"/>
              </a:rPr>
              <a:t> </a:t>
            </a:r>
            <a:r>
              <a:rPr lang="en-US" altLang="zh-CN" sz="1800" spc="-1" dirty="0">
                <a:solidFill>
                  <a:srgbClr val="000000"/>
                </a:solidFill>
                <a:latin typeface="Arial"/>
                <a:ea typeface="Arial"/>
                <a:cs typeface="Arial"/>
              </a:rPr>
              <a:t>parma</a:t>
            </a:r>
            <a:r>
              <a:rPr lang="en-US" altLang="zh-CN" sz="1800" spc="-11" dirty="0">
                <a:solidFill>
                  <a:srgbClr val="000000"/>
                </a:solidFill>
                <a:latin typeface="Arial"/>
                <a:ea typeface="Arial"/>
                <a:cs typeface="Arial"/>
              </a:rPr>
              <a:t>ğ</a:t>
            </a:r>
            <a:r>
              <a:rPr lang="en-US" altLang="zh-CN" sz="1800" spc="0" dirty="0">
                <a:solidFill>
                  <a:srgbClr val="000000"/>
                </a:solidFill>
                <a:latin typeface="Arial"/>
                <a:ea typeface="Arial"/>
                <a:cs typeface="Arial"/>
              </a:rPr>
              <a:t>ın</a:t>
            </a:r>
            <a:r>
              <a:rPr lang="en-US" altLang="zh-CN" sz="1800" spc="11" dirty="0">
                <a:solidFill>
                  <a:srgbClr val="000000"/>
                </a:solidFill>
                <a:latin typeface="Arial"/>
                <a:ea typeface="Arial"/>
                <a:cs typeface="Arial"/>
              </a:rPr>
              <a:t>ı</a:t>
            </a:r>
            <a:r>
              <a:rPr lang="en-US" altLang="zh-CN" sz="1800" spc="-11" dirty="0">
                <a:solidFill>
                  <a:srgbClr val="000000"/>
                </a:solidFill>
                <a:latin typeface="Arial"/>
                <a:ea typeface="Arial"/>
                <a:cs typeface="Arial"/>
              </a:rPr>
              <a:t> </a:t>
            </a:r>
            <a:r>
              <a:rPr lang="en-US" altLang="zh-CN" sz="1800" spc="-3" dirty="0">
                <a:solidFill>
                  <a:srgbClr val="000000"/>
                </a:solidFill>
                <a:latin typeface="Arial"/>
                <a:ea typeface="Arial"/>
                <a:cs typeface="Arial"/>
              </a:rPr>
              <a:t>kullanarak</a:t>
            </a:r>
            <a:r>
              <a:rPr lang="en-US" altLang="zh-CN" sz="1800" spc="-373" dirty="0">
                <a:solidFill>
                  <a:srgbClr val="000000"/>
                </a:solidFill>
                <a:latin typeface="Arial"/>
                <a:ea typeface="Arial"/>
                <a:cs typeface="Arial"/>
              </a:rPr>
              <a:t> </a:t>
            </a:r>
            <a:r>
              <a:rPr lang="en-US" altLang="zh-CN" sz="1800" spc="-4" dirty="0">
                <a:solidFill>
                  <a:srgbClr val="000000"/>
                </a:solidFill>
                <a:latin typeface="Arial"/>
                <a:ea typeface="Arial"/>
                <a:cs typeface="Arial"/>
              </a:rPr>
              <a:t>çocu</a:t>
            </a:r>
            <a:r>
              <a:rPr lang="en-US" altLang="zh-CN" sz="1800" spc="-8" dirty="0">
                <a:solidFill>
                  <a:srgbClr val="000000"/>
                </a:solidFill>
                <a:latin typeface="Arial"/>
                <a:ea typeface="Arial"/>
                <a:cs typeface="Arial"/>
              </a:rPr>
              <a:t>ğ</a:t>
            </a:r>
            <a:r>
              <a:rPr lang="en-US" altLang="zh-CN" sz="1800" spc="0" dirty="0">
                <a:solidFill>
                  <a:srgbClr val="000000"/>
                </a:solidFill>
                <a:latin typeface="Arial"/>
                <a:ea typeface="Arial"/>
                <a:cs typeface="Arial"/>
              </a:rPr>
              <a:t>un</a:t>
            </a:r>
            <a:r>
              <a:rPr lang="en-US" altLang="zh-CN" sz="1800" spc="-494" dirty="0">
                <a:solidFill>
                  <a:srgbClr val="000000"/>
                </a:solidFill>
                <a:latin typeface="Arial"/>
                <a:ea typeface="Arial"/>
                <a:cs typeface="Arial"/>
              </a:rPr>
              <a:t> </a:t>
            </a:r>
            <a:r>
              <a:rPr lang="en-US" altLang="zh-CN" sz="1800" spc="-3" dirty="0">
                <a:solidFill>
                  <a:srgbClr val="000000"/>
                </a:solidFill>
                <a:latin typeface="Arial"/>
                <a:ea typeface="Arial"/>
                <a:cs typeface="Arial"/>
              </a:rPr>
              <a:t>burnu</a:t>
            </a:r>
            <a:r>
              <a:rPr lang="en-US" altLang="zh-CN" sz="1800" spc="-488" dirty="0">
                <a:solidFill>
                  <a:srgbClr val="000000"/>
                </a:solidFill>
                <a:latin typeface="Arial"/>
                <a:ea typeface="Arial"/>
                <a:cs typeface="Arial"/>
              </a:rPr>
              <a:t> </a:t>
            </a:r>
            <a:r>
              <a:rPr lang="en-US" altLang="zh-CN" sz="1800" spc="-3" dirty="0">
                <a:solidFill>
                  <a:srgbClr val="000000"/>
                </a:solidFill>
                <a:latin typeface="Arial"/>
                <a:ea typeface="Arial"/>
                <a:cs typeface="Arial"/>
              </a:rPr>
              <a:t>kapat</a:t>
            </a:r>
            <a:r>
              <a:rPr lang="en-US" altLang="zh-CN" sz="1800" spc="-6" dirty="0">
                <a:solidFill>
                  <a:srgbClr val="000000"/>
                </a:solidFill>
                <a:latin typeface="Arial"/>
                <a:ea typeface="Arial"/>
                <a:cs typeface="Arial"/>
              </a:rPr>
              <a:t>ıl</a:t>
            </a:r>
            <a:r>
              <a:rPr lang="en-US" altLang="zh-CN" sz="1800" spc="-34" dirty="0">
                <a:solidFill>
                  <a:srgbClr val="000000"/>
                </a:solidFill>
                <a:latin typeface="Arial"/>
                <a:ea typeface="Arial"/>
                <a:cs typeface="Arial"/>
              </a:rPr>
              <a:t>ır,</a:t>
            </a:r>
            <a:endParaRPr lang="en-US" altLang="zh-CN" sz="1800">
              <a:latin typeface="Arial"/>
              <a:ea typeface="Arial"/>
              <a:cs typeface="Arial"/>
            </a:endParaRPr>
          </a:p>
          <a:p>
            <a:pPr marR="1634" algn="l" rtl="0">
              <a:lnSpc>
                <a:spcPts val="2160"/>
              </a:lnSpc>
            </a:pPr>
            <a:r>
              <a:rPr lang="en-US" altLang="zh-CN" sz="1800" spc="-4" dirty="0">
                <a:solidFill>
                  <a:srgbClr val="000000"/>
                </a:solidFill>
                <a:latin typeface="Arial"/>
                <a:ea typeface="Arial"/>
                <a:cs typeface="Arial"/>
              </a:rPr>
              <a:t>12-Ba</a:t>
            </a:r>
            <a:r>
              <a:rPr lang="en-US" altLang="zh-CN" sz="1800" spc="0" dirty="0">
                <a:solidFill>
                  <a:srgbClr val="000000"/>
                </a:solidFill>
                <a:latin typeface="Arial"/>
                <a:ea typeface="Arial"/>
                <a:cs typeface="Arial"/>
              </a:rPr>
              <a:t>ş</a:t>
            </a:r>
            <a:r>
              <a:rPr lang="en-US" altLang="zh-CN" sz="1800" spc="229" dirty="0">
                <a:solidFill>
                  <a:srgbClr val="000000"/>
                </a:solidFill>
                <a:latin typeface="Arial"/>
                <a:ea typeface="Arial"/>
                <a:cs typeface="Arial"/>
              </a:rPr>
              <a:t> </a:t>
            </a:r>
            <a:r>
              <a:rPr lang="en-US" altLang="zh-CN" sz="1800" spc="0" dirty="0">
                <a:solidFill>
                  <a:srgbClr val="000000"/>
                </a:solidFill>
                <a:latin typeface="Arial"/>
                <a:ea typeface="Arial"/>
                <a:cs typeface="Arial"/>
              </a:rPr>
              <a:t>geri</a:t>
            </a:r>
            <a:r>
              <a:rPr lang="en-US" altLang="zh-CN" sz="1800" spc="728" dirty="0">
                <a:solidFill>
                  <a:srgbClr val="000000"/>
                </a:solidFill>
                <a:latin typeface="Arial"/>
                <a:ea typeface="Arial"/>
                <a:cs typeface="Arial"/>
              </a:rPr>
              <a:t> </a:t>
            </a:r>
            <a:r>
              <a:rPr lang="en-US" altLang="zh-CN" sz="1800" spc="-2" dirty="0">
                <a:solidFill>
                  <a:srgbClr val="000000"/>
                </a:solidFill>
                <a:latin typeface="Arial"/>
                <a:ea typeface="Arial"/>
                <a:cs typeface="Arial"/>
              </a:rPr>
              <a:t>çene</a:t>
            </a:r>
            <a:r>
              <a:rPr lang="en-US" altLang="zh-CN" sz="1800" spc="133" dirty="0">
                <a:solidFill>
                  <a:srgbClr val="000000"/>
                </a:solidFill>
                <a:latin typeface="Arial"/>
                <a:ea typeface="Arial"/>
                <a:cs typeface="Arial"/>
              </a:rPr>
              <a:t> </a:t>
            </a:r>
            <a:r>
              <a:rPr lang="en-US" altLang="zh-CN" sz="1800" spc="-4" dirty="0">
                <a:solidFill>
                  <a:srgbClr val="000000"/>
                </a:solidFill>
                <a:latin typeface="Arial"/>
                <a:ea typeface="Arial"/>
                <a:cs typeface="Arial"/>
              </a:rPr>
              <a:t>yukar</a:t>
            </a:r>
            <a:r>
              <a:rPr lang="en-US" altLang="zh-CN" sz="1800" spc="11" dirty="0">
                <a:solidFill>
                  <a:srgbClr val="000000"/>
                </a:solidFill>
                <a:latin typeface="Arial"/>
                <a:ea typeface="Arial"/>
                <a:cs typeface="Arial"/>
              </a:rPr>
              <a:t>ı</a:t>
            </a:r>
            <a:r>
              <a:rPr lang="en-US" altLang="zh-CN" sz="1800" spc="608" dirty="0">
                <a:solidFill>
                  <a:srgbClr val="000000"/>
                </a:solidFill>
                <a:latin typeface="Arial"/>
                <a:ea typeface="Arial"/>
                <a:cs typeface="Arial"/>
              </a:rPr>
              <a:t> </a:t>
            </a:r>
            <a:r>
              <a:rPr lang="en-US" altLang="zh-CN" sz="1800" spc="-1" dirty="0">
                <a:solidFill>
                  <a:srgbClr val="000000"/>
                </a:solidFill>
                <a:latin typeface="Arial"/>
                <a:ea typeface="Arial"/>
                <a:cs typeface="Arial"/>
              </a:rPr>
              <a:t>pozisyonunda</a:t>
            </a:r>
            <a:r>
              <a:rPr lang="en-US" altLang="zh-CN" sz="1800" spc="121" dirty="0">
                <a:solidFill>
                  <a:srgbClr val="000000"/>
                </a:solidFill>
                <a:latin typeface="Arial"/>
                <a:ea typeface="Arial"/>
                <a:cs typeface="Arial"/>
              </a:rPr>
              <a:t> </a:t>
            </a:r>
            <a:r>
              <a:rPr lang="en-US" altLang="zh-CN" sz="1800" spc="0" dirty="0">
                <a:solidFill>
                  <a:srgbClr val="000000"/>
                </a:solidFill>
                <a:latin typeface="Arial"/>
                <a:ea typeface="Arial"/>
                <a:cs typeface="Arial"/>
              </a:rPr>
              <a:t>iken</a:t>
            </a:r>
            <a:r>
              <a:rPr lang="en-US" altLang="zh-CN" sz="1800" spc="126" dirty="0">
                <a:solidFill>
                  <a:srgbClr val="000000"/>
                </a:solidFill>
                <a:latin typeface="Arial"/>
                <a:ea typeface="Arial"/>
                <a:cs typeface="Arial"/>
              </a:rPr>
              <a:t> </a:t>
            </a:r>
            <a:r>
              <a:rPr lang="en-US" altLang="zh-CN" sz="1800" spc="-4" dirty="0">
                <a:solidFill>
                  <a:srgbClr val="000000"/>
                </a:solidFill>
                <a:latin typeface="Arial"/>
                <a:ea typeface="Arial"/>
                <a:cs typeface="Arial"/>
              </a:rPr>
              <a:t>çocu</a:t>
            </a:r>
            <a:r>
              <a:rPr lang="en-US" altLang="zh-CN" sz="1800" spc="0" dirty="0">
                <a:solidFill>
                  <a:srgbClr val="000000"/>
                </a:solidFill>
                <a:latin typeface="Arial"/>
                <a:ea typeface="Arial"/>
                <a:cs typeface="Arial"/>
              </a:rPr>
              <a:t>ğun</a:t>
            </a:r>
            <a:r>
              <a:rPr lang="en-US" altLang="zh-CN" sz="1800" spc="126" dirty="0">
                <a:solidFill>
                  <a:srgbClr val="000000"/>
                </a:solidFill>
                <a:latin typeface="Arial"/>
                <a:ea typeface="Arial"/>
                <a:cs typeface="Arial"/>
              </a:rPr>
              <a:t> </a:t>
            </a:r>
            <a:r>
              <a:rPr lang="en-US" altLang="zh-CN" sz="1800" spc="0" dirty="0">
                <a:solidFill>
                  <a:srgbClr val="000000"/>
                </a:solidFill>
                <a:latin typeface="Arial"/>
                <a:ea typeface="Arial"/>
                <a:cs typeface="Arial"/>
              </a:rPr>
              <a:t>ağ</a:t>
            </a:r>
            <a:r>
              <a:rPr lang="en-US" altLang="zh-CN" sz="1800" spc="-4" dirty="0">
                <a:solidFill>
                  <a:srgbClr val="000000"/>
                </a:solidFill>
                <a:latin typeface="Arial"/>
                <a:ea typeface="Arial"/>
                <a:cs typeface="Arial"/>
              </a:rPr>
              <a:t>zın</a:t>
            </a:r>
            <a:r>
              <a:rPr lang="en-US" altLang="zh-CN" sz="1800" spc="8" dirty="0">
                <a:solidFill>
                  <a:srgbClr val="000000"/>
                </a:solidFill>
                <a:latin typeface="Arial"/>
                <a:ea typeface="Arial"/>
                <a:cs typeface="Arial"/>
              </a:rPr>
              <a:t>ı</a:t>
            </a:r>
            <a:r>
              <a:rPr lang="en-US" altLang="zh-CN" sz="1800" spc="612" dirty="0">
                <a:solidFill>
                  <a:srgbClr val="000000"/>
                </a:solidFill>
                <a:latin typeface="Arial"/>
                <a:ea typeface="Arial"/>
                <a:cs typeface="Arial"/>
              </a:rPr>
              <a:t> </a:t>
            </a:r>
            <a:r>
              <a:rPr lang="en-US" altLang="zh-CN" sz="1800" spc="0" dirty="0">
                <a:solidFill>
                  <a:srgbClr val="000000"/>
                </a:solidFill>
                <a:latin typeface="Arial"/>
                <a:ea typeface="Arial"/>
                <a:cs typeface="Arial"/>
              </a:rPr>
              <a:t>içine</a:t>
            </a:r>
            <a:r>
              <a:rPr lang="en-US" altLang="zh-CN" sz="1800" spc="122" dirty="0">
                <a:solidFill>
                  <a:srgbClr val="000000"/>
                </a:solidFill>
                <a:latin typeface="Arial"/>
                <a:ea typeface="Arial"/>
                <a:cs typeface="Arial"/>
              </a:rPr>
              <a:t> </a:t>
            </a:r>
            <a:r>
              <a:rPr lang="en-US" altLang="zh-CN" sz="1800" spc="3" dirty="0">
                <a:solidFill>
                  <a:srgbClr val="000000"/>
                </a:solidFill>
                <a:latin typeface="Arial"/>
                <a:ea typeface="Arial"/>
                <a:cs typeface="Arial"/>
              </a:rPr>
              <a:t>alacak</a:t>
            </a:r>
            <a:r>
              <a:rPr lang="en-US" altLang="zh-CN" sz="1800" dirty="0">
                <a:solidFill>
                  <a:srgbClr val="000000"/>
                </a:solidFill>
                <a:latin typeface="Arial"/>
                <a:ea typeface="Arial"/>
                <a:cs typeface="Arial"/>
              </a:rPr>
              <a:t> </a:t>
            </a:r>
            <a:r>
              <a:rPr lang="en-US" altLang="zh-CN" sz="1800" spc="0" dirty="0">
                <a:solidFill>
                  <a:srgbClr val="000000"/>
                </a:solidFill>
                <a:latin typeface="Arial"/>
                <a:ea typeface="Arial"/>
                <a:cs typeface="Arial"/>
              </a:rPr>
              <a:t>ş</a:t>
            </a:r>
            <a:r>
              <a:rPr lang="en-US" altLang="zh-CN" sz="1800" spc="-3" dirty="0">
                <a:solidFill>
                  <a:srgbClr val="000000"/>
                </a:solidFill>
                <a:latin typeface="Arial"/>
                <a:ea typeface="Arial"/>
                <a:cs typeface="Arial"/>
              </a:rPr>
              <a:t>ekilde</a:t>
            </a:r>
            <a:r>
              <a:rPr lang="en-US" altLang="zh-CN" sz="1800" spc="-488" dirty="0">
                <a:solidFill>
                  <a:srgbClr val="000000"/>
                </a:solidFill>
                <a:latin typeface="Arial"/>
                <a:ea typeface="Arial"/>
                <a:cs typeface="Arial"/>
              </a:rPr>
              <a:t> </a:t>
            </a:r>
            <a:r>
              <a:rPr lang="en-US" altLang="zh-CN" sz="1800" spc="-10" dirty="0">
                <a:solidFill>
                  <a:srgbClr val="000000"/>
                </a:solidFill>
                <a:latin typeface="Arial"/>
                <a:ea typeface="Arial"/>
                <a:cs typeface="Arial"/>
              </a:rPr>
              <a:t>a</a:t>
            </a:r>
            <a:r>
              <a:rPr lang="en-US" altLang="zh-CN" sz="1800" spc="-9" dirty="0">
                <a:solidFill>
                  <a:srgbClr val="000000"/>
                </a:solidFill>
                <a:latin typeface="Arial"/>
                <a:ea typeface="Arial"/>
                <a:cs typeface="Arial"/>
              </a:rPr>
              <a:t>ğ</a:t>
            </a:r>
            <a:r>
              <a:rPr lang="en-US" altLang="zh-CN" sz="1800" spc="-4" dirty="0">
                <a:solidFill>
                  <a:srgbClr val="000000"/>
                </a:solidFill>
                <a:latin typeface="Arial"/>
                <a:ea typeface="Arial"/>
                <a:cs typeface="Arial"/>
              </a:rPr>
              <a:t>ız</a:t>
            </a:r>
            <a:r>
              <a:rPr lang="en-US" altLang="zh-CN" sz="1800" spc="-385" dirty="0">
                <a:solidFill>
                  <a:srgbClr val="000000"/>
                </a:solidFill>
                <a:latin typeface="Arial"/>
                <a:ea typeface="Arial"/>
                <a:cs typeface="Arial"/>
              </a:rPr>
              <a:t> </a:t>
            </a:r>
            <a:r>
              <a:rPr lang="en-US" altLang="zh-CN" sz="1800" spc="-8" dirty="0">
                <a:solidFill>
                  <a:srgbClr val="000000"/>
                </a:solidFill>
                <a:latin typeface="Arial"/>
                <a:ea typeface="Arial"/>
                <a:cs typeface="Arial"/>
              </a:rPr>
              <a:t>yerle</a:t>
            </a:r>
            <a:r>
              <a:rPr lang="en-US" altLang="zh-CN" sz="1800" spc="0" dirty="0">
                <a:solidFill>
                  <a:srgbClr val="000000"/>
                </a:solidFill>
                <a:latin typeface="Arial"/>
                <a:ea typeface="Arial"/>
                <a:cs typeface="Arial"/>
              </a:rPr>
              <a:t>ş</a:t>
            </a:r>
            <a:r>
              <a:rPr lang="en-US" altLang="zh-CN" sz="1800" spc="-13" dirty="0">
                <a:solidFill>
                  <a:srgbClr val="000000"/>
                </a:solidFill>
                <a:latin typeface="Arial"/>
                <a:ea typeface="Arial"/>
                <a:cs typeface="Arial"/>
              </a:rPr>
              <a:t>tirilir,</a:t>
            </a:r>
            <a:endParaRPr lang="en-US" altLang="zh-CN" sz="1800">
              <a:latin typeface="Arial"/>
              <a:ea typeface="Arial"/>
              <a:cs typeface="Arial"/>
            </a:endParaRPr>
          </a:p>
          <a:p>
            <a:pPr marR="1022" algn="l" rtl="0">
              <a:lnSpc>
                <a:spcPts val="2160"/>
              </a:lnSpc>
            </a:pPr>
            <a:r>
              <a:rPr lang="en-US" altLang="zh-CN" sz="1800" spc="-2" dirty="0">
                <a:solidFill>
                  <a:srgbClr val="000000"/>
                </a:solidFill>
                <a:latin typeface="Arial"/>
                <a:ea typeface="Arial"/>
                <a:cs typeface="Arial"/>
              </a:rPr>
              <a:t>13-Çocu</a:t>
            </a:r>
            <a:r>
              <a:rPr lang="en-US" altLang="zh-CN" sz="1800" spc="-11" dirty="0">
                <a:solidFill>
                  <a:srgbClr val="000000"/>
                </a:solidFill>
                <a:latin typeface="Arial"/>
                <a:ea typeface="Arial"/>
                <a:cs typeface="Arial"/>
              </a:rPr>
              <a:t>ğ</a:t>
            </a:r>
            <a:r>
              <a:rPr lang="en-US" altLang="zh-CN" sz="1800" spc="4" dirty="0">
                <a:solidFill>
                  <a:srgbClr val="000000"/>
                </a:solidFill>
                <a:latin typeface="Arial"/>
                <a:ea typeface="Arial"/>
                <a:cs typeface="Arial"/>
              </a:rPr>
              <a:t>un</a:t>
            </a:r>
            <a:r>
              <a:rPr lang="en-US" altLang="zh-CN" sz="1800" spc="-350" dirty="0">
                <a:solidFill>
                  <a:srgbClr val="000000"/>
                </a:solidFill>
                <a:latin typeface="Arial"/>
                <a:ea typeface="Arial"/>
                <a:cs typeface="Arial"/>
              </a:rPr>
              <a:t> </a:t>
            </a:r>
            <a:r>
              <a:rPr lang="en-US" altLang="zh-CN" sz="1800" spc="-7" dirty="0">
                <a:solidFill>
                  <a:srgbClr val="000000"/>
                </a:solidFill>
                <a:latin typeface="Arial"/>
                <a:ea typeface="Arial"/>
                <a:cs typeface="Arial"/>
              </a:rPr>
              <a:t>gö</a:t>
            </a:r>
            <a:r>
              <a:rPr lang="en-US" altLang="zh-CN" sz="1800" spc="-10" dirty="0">
                <a:solidFill>
                  <a:srgbClr val="000000"/>
                </a:solidFill>
                <a:latin typeface="Arial"/>
                <a:ea typeface="Arial"/>
                <a:cs typeface="Arial"/>
              </a:rPr>
              <a:t>ğ</a:t>
            </a:r>
            <a:r>
              <a:rPr lang="en-US" altLang="zh-CN" sz="1800" spc="0" dirty="0">
                <a:solidFill>
                  <a:srgbClr val="000000"/>
                </a:solidFill>
                <a:latin typeface="Arial"/>
                <a:ea typeface="Arial"/>
                <a:cs typeface="Arial"/>
              </a:rPr>
              <a:t>sünü</a:t>
            </a:r>
            <a:r>
              <a:rPr lang="en-US" altLang="zh-CN" sz="1800" spc="-331" dirty="0">
                <a:solidFill>
                  <a:srgbClr val="000000"/>
                </a:solidFill>
                <a:latin typeface="Arial"/>
                <a:ea typeface="Arial"/>
                <a:cs typeface="Arial"/>
              </a:rPr>
              <a:t> </a:t>
            </a:r>
            <a:r>
              <a:rPr lang="en-US" altLang="zh-CN" sz="1800" spc="-1" dirty="0">
                <a:solidFill>
                  <a:srgbClr val="000000"/>
                </a:solidFill>
                <a:latin typeface="Arial"/>
                <a:ea typeface="Arial"/>
                <a:cs typeface="Arial"/>
              </a:rPr>
              <a:t>yükseltmeye</a:t>
            </a:r>
            <a:r>
              <a:rPr lang="en-US" altLang="zh-CN" sz="1800" spc="-336" dirty="0">
                <a:solidFill>
                  <a:srgbClr val="000000"/>
                </a:solidFill>
                <a:latin typeface="Arial"/>
                <a:ea typeface="Arial"/>
                <a:cs typeface="Arial"/>
              </a:rPr>
              <a:t> </a:t>
            </a:r>
            <a:r>
              <a:rPr lang="en-US" altLang="zh-CN" sz="1800" spc="-2" dirty="0">
                <a:solidFill>
                  <a:srgbClr val="000000"/>
                </a:solidFill>
                <a:latin typeface="Arial"/>
                <a:ea typeface="Arial"/>
                <a:cs typeface="Arial"/>
              </a:rPr>
              <a:t>yarayacak</a:t>
            </a:r>
            <a:r>
              <a:rPr lang="en-US" altLang="zh-CN" sz="1800" spc="-241" dirty="0">
                <a:solidFill>
                  <a:srgbClr val="000000"/>
                </a:solidFill>
                <a:latin typeface="Arial"/>
                <a:ea typeface="Arial"/>
                <a:cs typeface="Arial"/>
              </a:rPr>
              <a:t> </a:t>
            </a:r>
            <a:r>
              <a:rPr lang="en-US" altLang="zh-CN" sz="1800" spc="-3" dirty="0">
                <a:solidFill>
                  <a:srgbClr val="000000"/>
                </a:solidFill>
                <a:latin typeface="Arial"/>
                <a:ea typeface="Arial"/>
                <a:cs typeface="Arial"/>
              </a:rPr>
              <a:t>kadar</a:t>
            </a:r>
            <a:r>
              <a:rPr lang="en-US" altLang="zh-CN" sz="1800" spc="62" dirty="0">
                <a:solidFill>
                  <a:srgbClr val="000000"/>
                </a:solidFill>
                <a:latin typeface="Arial"/>
                <a:ea typeface="Arial"/>
                <a:cs typeface="Arial"/>
              </a:rPr>
              <a:t> </a:t>
            </a:r>
            <a:r>
              <a:rPr lang="en-US" altLang="zh-CN" sz="1800" spc="-3" dirty="0">
                <a:solidFill>
                  <a:srgbClr val="000000"/>
                </a:solidFill>
                <a:latin typeface="Arial"/>
                <a:ea typeface="Arial"/>
                <a:cs typeface="Arial"/>
              </a:rPr>
              <a:t>her</a:t>
            </a:r>
            <a:r>
              <a:rPr lang="en-US" altLang="zh-CN" sz="1800" spc="61" dirty="0">
                <a:solidFill>
                  <a:srgbClr val="000000"/>
                </a:solidFill>
                <a:latin typeface="Arial"/>
                <a:ea typeface="Arial"/>
                <a:cs typeface="Arial"/>
              </a:rPr>
              <a:t> </a:t>
            </a:r>
            <a:r>
              <a:rPr lang="en-US" altLang="zh-CN" sz="1800" spc="-2" dirty="0">
                <a:solidFill>
                  <a:srgbClr val="000000"/>
                </a:solidFill>
                <a:latin typeface="Arial"/>
                <a:ea typeface="Arial"/>
                <a:cs typeface="Arial"/>
              </a:rPr>
              <a:t>biri</a:t>
            </a:r>
            <a:r>
              <a:rPr lang="en-US" altLang="zh-CN" sz="1800" spc="257" dirty="0">
                <a:solidFill>
                  <a:srgbClr val="000000"/>
                </a:solidFill>
                <a:latin typeface="Arial"/>
                <a:ea typeface="Arial"/>
                <a:cs typeface="Arial"/>
              </a:rPr>
              <a:t> </a:t>
            </a:r>
            <a:r>
              <a:rPr lang="en-US" altLang="zh-CN" sz="1800" spc="0" dirty="0">
                <a:solidFill>
                  <a:srgbClr val="000000"/>
                </a:solidFill>
                <a:latin typeface="Arial"/>
                <a:ea typeface="Arial"/>
                <a:cs typeface="Arial"/>
              </a:rPr>
              <a:t>1</a:t>
            </a:r>
            <a:r>
              <a:rPr lang="en-US" altLang="zh-CN" sz="1800" spc="-346" dirty="0">
                <a:solidFill>
                  <a:srgbClr val="000000"/>
                </a:solidFill>
                <a:latin typeface="Arial"/>
                <a:ea typeface="Arial"/>
                <a:cs typeface="Arial"/>
              </a:rPr>
              <a:t> </a:t>
            </a:r>
            <a:r>
              <a:rPr lang="en-US" altLang="zh-CN" sz="1800" spc="-2" dirty="0">
                <a:solidFill>
                  <a:srgbClr val="000000"/>
                </a:solidFill>
                <a:latin typeface="Arial"/>
                <a:ea typeface="Arial"/>
                <a:cs typeface="Arial"/>
              </a:rPr>
              <a:t>saniye</a:t>
            </a:r>
            <a:r>
              <a:rPr lang="en-US" altLang="zh-CN" sz="1800" spc="-347" dirty="0">
                <a:solidFill>
                  <a:srgbClr val="000000"/>
                </a:solidFill>
                <a:latin typeface="Arial"/>
                <a:ea typeface="Arial"/>
                <a:cs typeface="Arial"/>
              </a:rPr>
              <a:t> </a:t>
            </a:r>
            <a:r>
              <a:rPr lang="en-US" altLang="zh-CN" sz="1800" spc="0" dirty="0">
                <a:solidFill>
                  <a:srgbClr val="000000"/>
                </a:solidFill>
                <a:latin typeface="Arial"/>
                <a:ea typeface="Arial"/>
                <a:cs typeface="Arial"/>
              </a:rPr>
              <a:t>süren</a:t>
            </a:r>
            <a:r>
              <a:rPr lang="en-US" altLang="zh-CN" sz="1800" spc="-343" dirty="0">
                <a:solidFill>
                  <a:srgbClr val="000000"/>
                </a:solidFill>
                <a:latin typeface="Arial"/>
                <a:ea typeface="Arial"/>
                <a:cs typeface="Arial"/>
              </a:rPr>
              <a:t> </a:t>
            </a:r>
            <a:r>
              <a:rPr lang="en-US" altLang="zh-CN" sz="1800" spc="0" dirty="0">
                <a:solidFill>
                  <a:srgbClr val="000000"/>
                </a:solidFill>
                <a:latin typeface="Arial"/>
                <a:ea typeface="Arial"/>
                <a:cs typeface="Arial"/>
              </a:rPr>
              <a:t>2</a:t>
            </a:r>
            <a:r>
              <a:rPr lang="en-US" altLang="zh-CN" sz="1800" dirty="0">
                <a:solidFill>
                  <a:srgbClr val="000000"/>
                </a:solidFill>
                <a:latin typeface="Arial"/>
                <a:ea typeface="Arial"/>
                <a:cs typeface="Arial"/>
              </a:rPr>
              <a:t> </a:t>
            </a:r>
            <a:r>
              <a:rPr lang="en-US" altLang="zh-CN" sz="1800" spc="-2" dirty="0">
                <a:solidFill>
                  <a:srgbClr val="000000"/>
                </a:solidFill>
                <a:latin typeface="Arial"/>
                <a:ea typeface="Arial"/>
                <a:cs typeface="Arial"/>
              </a:rPr>
              <a:t>nefes</a:t>
            </a:r>
            <a:r>
              <a:rPr lang="en-US" altLang="zh-CN" sz="1800" spc="-397" dirty="0">
                <a:solidFill>
                  <a:srgbClr val="000000"/>
                </a:solidFill>
                <a:latin typeface="Arial"/>
                <a:ea typeface="Arial"/>
                <a:cs typeface="Arial"/>
              </a:rPr>
              <a:t> </a:t>
            </a:r>
            <a:r>
              <a:rPr lang="en-US" altLang="zh-CN" sz="1800" spc="-14" dirty="0">
                <a:solidFill>
                  <a:srgbClr val="000000"/>
                </a:solidFill>
                <a:latin typeface="Arial"/>
                <a:ea typeface="Arial"/>
                <a:cs typeface="Arial"/>
              </a:rPr>
              <a:t>verilir,</a:t>
            </a:r>
            <a:r>
              <a:rPr lang="en-US" altLang="zh-CN" sz="1800" spc="21" dirty="0">
                <a:solidFill>
                  <a:srgbClr val="000000"/>
                </a:solidFill>
                <a:latin typeface="Arial"/>
                <a:ea typeface="Arial"/>
                <a:cs typeface="Arial"/>
              </a:rPr>
              <a:t> </a:t>
            </a:r>
            <a:r>
              <a:rPr lang="en-US" altLang="zh-CN" sz="1800" spc="-5" dirty="0">
                <a:solidFill>
                  <a:srgbClr val="000000"/>
                </a:solidFill>
                <a:latin typeface="Arial"/>
                <a:ea typeface="Arial"/>
                <a:cs typeface="Arial"/>
              </a:rPr>
              <a:t>havan</a:t>
            </a:r>
            <a:r>
              <a:rPr lang="en-US" altLang="zh-CN" sz="1800" spc="-4" dirty="0">
                <a:solidFill>
                  <a:srgbClr val="000000"/>
                </a:solidFill>
                <a:latin typeface="Arial"/>
                <a:ea typeface="Arial"/>
                <a:cs typeface="Arial"/>
              </a:rPr>
              <a:t>ın</a:t>
            </a:r>
            <a:r>
              <a:rPr lang="en-US" altLang="zh-CN" sz="1800" spc="-477" dirty="0">
                <a:solidFill>
                  <a:srgbClr val="000000"/>
                </a:solidFill>
                <a:latin typeface="Arial"/>
                <a:ea typeface="Arial"/>
                <a:cs typeface="Arial"/>
              </a:rPr>
              <a:t> </a:t>
            </a:r>
            <a:r>
              <a:rPr lang="en-US" altLang="zh-CN" sz="1800" spc="-6" dirty="0">
                <a:solidFill>
                  <a:srgbClr val="000000"/>
                </a:solidFill>
                <a:latin typeface="Arial"/>
                <a:ea typeface="Arial"/>
                <a:cs typeface="Arial"/>
              </a:rPr>
              <a:t>geriye</a:t>
            </a:r>
            <a:r>
              <a:rPr lang="en-US" altLang="zh-CN" sz="1800" spc="-466" dirty="0">
                <a:solidFill>
                  <a:srgbClr val="000000"/>
                </a:solidFill>
                <a:latin typeface="Arial"/>
                <a:ea typeface="Arial"/>
                <a:cs typeface="Arial"/>
              </a:rPr>
              <a:t> </a:t>
            </a:r>
            <a:r>
              <a:rPr lang="en-US" altLang="zh-CN" sz="1800" spc="0" dirty="0">
                <a:solidFill>
                  <a:srgbClr val="000000"/>
                </a:solidFill>
                <a:latin typeface="Arial"/>
                <a:ea typeface="Arial"/>
                <a:cs typeface="Arial"/>
              </a:rPr>
              <a:t>ç</a:t>
            </a:r>
            <a:r>
              <a:rPr lang="en-US" altLang="zh-CN" sz="1800" spc="-3" dirty="0">
                <a:solidFill>
                  <a:srgbClr val="000000"/>
                </a:solidFill>
                <a:latin typeface="Arial"/>
                <a:ea typeface="Arial"/>
                <a:cs typeface="Arial"/>
              </a:rPr>
              <a:t>ıkmas</a:t>
            </a:r>
            <a:r>
              <a:rPr lang="en-US" altLang="zh-CN" sz="1800" spc="0" dirty="0">
                <a:solidFill>
                  <a:srgbClr val="000000"/>
                </a:solidFill>
                <a:latin typeface="Arial"/>
                <a:ea typeface="Arial"/>
                <a:cs typeface="Arial"/>
              </a:rPr>
              <a:t>ı</a:t>
            </a:r>
            <a:r>
              <a:rPr lang="en-US" altLang="zh-CN" sz="1800" spc="10" dirty="0">
                <a:solidFill>
                  <a:srgbClr val="000000"/>
                </a:solidFill>
                <a:latin typeface="Arial"/>
                <a:ea typeface="Arial"/>
                <a:cs typeface="Arial"/>
              </a:rPr>
              <a:t> </a:t>
            </a:r>
            <a:r>
              <a:rPr lang="en-US" altLang="zh-CN" sz="1800" spc="-2" dirty="0">
                <a:solidFill>
                  <a:srgbClr val="000000"/>
                </a:solidFill>
                <a:latin typeface="Arial"/>
                <a:ea typeface="Arial"/>
                <a:cs typeface="Arial"/>
              </a:rPr>
              <a:t>için</a:t>
            </a:r>
            <a:r>
              <a:rPr lang="en-US" altLang="zh-CN" sz="1800" spc="-489" dirty="0">
                <a:solidFill>
                  <a:srgbClr val="000000"/>
                </a:solidFill>
                <a:latin typeface="Arial"/>
                <a:ea typeface="Arial"/>
                <a:cs typeface="Arial"/>
              </a:rPr>
              <a:t> </a:t>
            </a:r>
            <a:r>
              <a:rPr lang="en-US" altLang="zh-CN" sz="1800" spc="-2" dirty="0">
                <a:solidFill>
                  <a:srgbClr val="000000"/>
                </a:solidFill>
                <a:latin typeface="Arial"/>
                <a:ea typeface="Arial"/>
                <a:cs typeface="Arial"/>
              </a:rPr>
              <a:t>zaman</a:t>
            </a:r>
            <a:r>
              <a:rPr lang="en-US" altLang="zh-CN" sz="1800" spc="-501" dirty="0">
                <a:solidFill>
                  <a:srgbClr val="000000"/>
                </a:solidFill>
                <a:latin typeface="Arial"/>
                <a:ea typeface="Arial"/>
                <a:cs typeface="Arial"/>
              </a:rPr>
              <a:t> </a:t>
            </a:r>
            <a:r>
              <a:rPr lang="en-US" altLang="zh-CN" sz="1800" spc="-14" dirty="0">
                <a:solidFill>
                  <a:srgbClr val="000000"/>
                </a:solidFill>
                <a:latin typeface="Arial"/>
                <a:ea typeface="Arial"/>
                <a:cs typeface="Arial"/>
              </a:rPr>
              <a:t>verilir,</a:t>
            </a:r>
            <a:endParaRPr lang="en-US" altLang="zh-CN" sz="1800">
              <a:latin typeface="Arial"/>
              <a:ea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52"/>
          <p:cNvPicPr>
            <a:picLocks noChangeAspect="1"/>
          </p:cNvPicPr>
          <p:nvPr/>
        </p:nvPicPr>
        <p:blipFill>
          <a:blip r:embed="rId2"/>
          <a:stretch>
            <a:fillRect/>
          </a:stretch>
        </p:blipFill>
        <p:spPr>
          <a:xfrm>
            <a:off x="774073" y="345948"/>
            <a:ext cx="9177527" cy="6876289"/>
          </a:xfrm>
          <a:prstGeom prst="rect">
            <a:avLst/>
          </a:prstGeom>
          <a:noFill/>
        </p:spPr>
      </p:pic>
      <p:sp>
        <p:nvSpPr>
          <p:cNvPr id="53" name="Text Box53"/>
          <p:cNvSpPr txBox="1"/>
          <p:nvPr/>
        </p:nvSpPr>
        <p:spPr>
          <a:xfrm>
            <a:off x="1190125" y="895960"/>
            <a:ext cx="8207359" cy="3644587"/>
          </a:xfrm>
          <a:prstGeom prst="rect">
            <a:avLst/>
          </a:prstGeom>
          <a:noFill/>
        </p:spPr>
        <p:txBody>
          <a:bodyPr wrap="square" lIns="0" tIns="0" rIns="0" rtlCol="0">
            <a:spAutoFit/>
          </a:bodyPr>
          <a:lstStyle/>
          <a:p>
            <a:pPr marR="1024" indent="1" algn="l" rtl="0">
              <a:lnSpc>
                <a:spcPts val="2119"/>
              </a:lnSpc>
            </a:pPr>
            <a:r>
              <a:rPr lang="en-US" altLang="zh-CN" sz="1800" dirty="0">
                <a:solidFill>
                  <a:srgbClr val="000000"/>
                </a:solidFill>
                <a:latin typeface="Arial"/>
                <a:ea typeface="Arial"/>
                <a:cs typeface="Arial"/>
              </a:rPr>
              <a:t>14-Kalp basısı uygulamak için göğüs kemiğinin alt ve üst ucu tespit edilerek alt yarısına bir elin topuğu yerleştirilir, (çocuk yetişkin görünümündeyse yetişkinlerde olduğu gibi iki el ile kalp basısı uygulanır ) ,</a:t>
            </a:r>
            <a:endParaRPr lang="en-US" altLang="zh-CN" sz="1800" dirty="0">
              <a:latin typeface="Arial"/>
              <a:ea typeface="Arial"/>
              <a:cs typeface="Arial"/>
            </a:endParaRPr>
          </a:p>
          <a:p>
            <a:pPr marR="566" algn="l" rtl="0">
              <a:lnSpc>
                <a:spcPts val="2160"/>
              </a:lnSpc>
            </a:pPr>
            <a:r>
              <a:rPr lang="en-US" altLang="zh-CN" sz="1800" dirty="0">
                <a:solidFill>
                  <a:srgbClr val="000000"/>
                </a:solidFill>
                <a:latin typeface="Arial"/>
                <a:ea typeface="Arial"/>
                <a:cs typeface="Arial"/>
              </a:rPr>
              <a:t>15-Elin parmakları göğüs kafesiyle temas ettirilmeden, dirsek bükülmeden, göğüs kemiği üzerine vücuda dik olacak şekilde tutulur,</a:t>
            </a:r>
            <a:endParaRPr lang="en-US" altLang="zh-CN" sz="1800" dirty="0">
              <a:latin typeface="Arial"/>
              <a:ea typeface="Arial"/>
              <a:cs typeface="Arial"/>
            </a:endParaRPr>
          </a:p>
          <a:p>
            <a:pPr marL="1" indent="-1" algn="just" rtl="0">
              <a:lnSpc>
                <a:spcPts val="2160"/>
              </a:lnSpc>
            </a:pPr>
            <a:r>
              <a:rPr lang="en-US" altLang="zh-CN" sz="1800" dirty="0">
                <a:solidFill>
                  <a:srgbClr val="000000"/>
                </a:solidFill>
                <a:latin typeface="Arial"/>
                <a:ea typeface="Arial"/>
                <a:cs typeface="Arial"/>
              </a:rPr>
              <a:t>16-Göğüs kemiği 5 cm aşağı inecek şekilde ( yandan bakıldığında göğüs yüksekliğinin 1/3’ü kadar) 30 kalp basısı uygulanır, bu işlemin hızı dakikada 100 bası olacak şekilde ayarlanır,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17-Çocuğa 30 kalp masajından sonra 2 solunum yaptırılır (30;2) ,</a:t>
            </a:r>
            <a:endParaRPr lang="en-US" altLang="zh-CN" sz="1800" dirty="0">
              <a:latin typeface="Arial"/>
              <a:ea typeface="Arial"/>
              <a:cs typeface="Arial"/>
            </a:endParaRPr>
          </a:p>
          <a:p>
            <a:pPr marL="1" marR="456854" algn="l" rtl="0">
              <a:lnSpc>
                <a:spcPts val="2160"/>
              </a:lnSpc>
            </a:pPr>
            <a:r>
              <a:rPr lang="en-US" altLang="zh-CN" sz="1800" dirty="0">
                <a:solidFill>
                  <a:srgbClr val="000000"/>
                </a:solidFill>
                <a:latin typeface="Arial"/>
                <a:ea typeface="Arial"/>
                <a:cs typeface="Arial"/>
              </a:rPr>
              <a:t>18-İlkyardımcı yalnız ise; 30;2 göğüs basısının 5 tur tekrarından sonra 112’yi kendisi arar,</a:t>
            </a:r>
            <a:endParaRPr lang="en-US" altLang="zh-CN" sz="1800" dirty="0">
              <a:latin typeface="Arial"/>
              <a:ea typeface="Arial"/>
              <a:cs typeface="Arial"/>
            </a:endParaRPr>
          </a:p>
          <a:p>
            <a:pPr marL="1" marR="643316" algn="l" rtl="0">
              <a:lnSpc>
                <a:spcPts val="2160"/>
              </a:lnSpc>
            </a:pPr>
            <a:r>
              <a:rPr lang="en-US" altLang="zh-CN" sz="1800" dirty="0">
                <a:solidFill>
                  <a:srgbClr val="000000"/>
                </a:solidFill>
                <a:latin typeface="Arial"/>
                <a:ea typeface="Arial"/>
                <a:cs typeface="Arial"/>
              </a:rPr>
              <a:t>19-Temel yaşam desteğine çocuğun yaşamsal refleksleri veya tıbbi yardım gelene kadar kesintisiz devam edilir</a:t>
            </a:r>
            <a:r>
              <a:rPr lang="en-US" altLang="zh-CN" sz="1800" spc="-17" dirty="0">
                <a:solidFill>
                  <a:srgbClr val="000000"/>
                </a:solidFill>
                <a:latin typeface="Arial"/>
                <a:ea typeface="Arial"/>
                <a:cs typeface="Arial"/>
              </a:rPr>
              <a:t>.</a:t>
            </a:r>
            <a:endParaRPr lang="en-US" altLang="zh-CN" sz="1800" dirty="0">
              <a:latin typeface="Arial"/>
              <a:ea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
          <p:cNvPicPr>
            <a:picLocks noChangeAspect="1"/>
          </p:cNvPicPr>
          <p:nvPr/>
        </p:nvPicPr>
        <p:blipFill>
          <a:blip r:embed="rId2"/>
          <a:stretch>
            <a:fillRect/>
          </a:stretch>
        </p:blipFill>
        <p:spPr>
          <a:xfrm>
            <a:off x="774073" y="345948"/>
            <a:ext cx="9177527" cy="6876289"/>
          </a:xfrm>
          <a:prstGeom prst="rect">
            <a:avLst/>
          </a:prstGeom>
          <a:noFill/>
        </p:spPr>
      </p:pic>
      <p:sp>
        <p:nvSpPr>
          <p:cNvPr id="3" name="Text Box3"/>
          <p:cNvSpPr txBox="1"/>
          <p:nvPr/>
        </p:nvSpPr>
        <p:spPr>
          <a:xfrm>
            <a:off x="1260230" y="960386"/>
            <a:ext cx="7992476" cy="4649991"/>
          </a:xfrm>
          <a:prstGeom prst="rect">
            <a:avLst/>
          </a:prstGeom>
          <a:noFill/>
        </p:spPr>
        <p:txBody>
          <a:bodyPr wrap="square" lIns="0" tIns="0" rIns="0" rtlCol="0">
            <a:spAutoFit/>
          </a:bodyPr>
          <a:lstStyle/>
          <a:p>
            <a:pPr marL="1796802" algn="l" rtl="0">
              <a:lnSpc>
                <a:spcPts val="3193"/>
              </a:lnSpc>
            </a:pPr>
            <a:r>
              <a:rPr lang="en-US" altLang="zh-CN" sz="2796" b="1" spc="-6" dirty="0">
                <a:solidFill>
                  <a:srgbClr val="0070C0"/>
                </a:solidFill>
                <a:latin typeface="Arial"/>
                <a:ea typeface="Arial"/>
                <a:cs typeface="Arial"/>
              </a:rPr>
              <a:t>TEMEL</a:t>
            </a:r>
            <a:r>
              <a:rPr lang="en-US" altLang="zh-CN" sz="2796" b="1" spc="-1006" dirty="0">
                <a:solidFill>
                  <a:srgbClr val="0070C0"/>
                </a:solidFill>
                <a:latin typeface="Arial"/>
                <a:ea typeface="Arial"/>
                <a:cs typeface="Arial"/>
              </a:rPr>
              <a:t> </a:t>
            </a:r>
            <a:r>
              <a:rPr lang="en-US" altLang="zh-CN" sz="2796" b="1" spc="-134" dirty="0">
                <a:solidFill>
                  <a:srgbClr val="0070C0"/>
                </a:solidFill>
                <a:latin typeface="Arial"/>
                <a:ea typeface="Arial"/>
                <a:cs typeface="Arial"/>
              </a:rPr>
              <a:t>YA</a:t>
            </a:r>
            <a:r>
              <a:rPr lang="en-US" altLang="zh-CN" sz="2796" b="1" spc="-12" dirty="0">
                <a:solidFill>
                  <a:srgbClr val="0070C0"/>
                </a:solidFill>
                <a:latin typeface="Arial"/>
                <a:ea typeface="Arial"/>
                <a:cs typeface="Arial"/>
              </a:rPr>
              <a:t>Ş</a:t>
            </a:r>
            <a:r>
              <a:rPr lang="en-US" altLang="zh-CN" sz="2796" b="1" spc="-5" dirty="0">
                <a:solidFill>
                  <a:srgbClr val="0070C0"/>
                </a:solidFill>
                <a:latin typeface="Arial"/>
                <a:ea typeface="Arial"/>
                <a:cs typeface="Arial"/>
              </a:rPr>
              <a:t>AM</a:t>
            </a:r>
            <a:r>
              <a:rPr lang="en-US" altLang="zh-CN" sz="2796" b="1" spc="-1529" dirty="0">
                <a:solidFill>
                  <a:srgbClr val="0070C0"/>
                </a:solidFill>
                <a:latin typeface="Arial"/>
                <a:ea typeface="Arial"/>
                <a:cs typeface="Arial"/>
              </a:rPr>
              <a:t> </a:t>
            </a:r>
            <a:r>
              <a:rPr lang="en-US" altLang="zh-CN" sz="2796" b="1" spc="-8" dirty="0">
                <a:solidFill>
                  <a:srgbClr val="0070C0"/>
                </a:solidFill>
                <a:latin typeface="Arial"/>
                <a:ea typeface="Arial"/>
                <a:cs typeface="Arial"/>
              </a:rPr>
              <a:t>DESTE</a:t>
            </a:r>
            <a:r>
              <a:rPr lang="en-US" altLang="zh-CN" sz="2796" b="1" spc="-10" dirty="0">
                <a:solidFill>
                  <a:srgbClr val="0070C0"/>
                </a:solidFill>
                <a:latin typeface="Arial"/>
                <a:ea typeface="Arial"/>
                <a:cs typeface="Arial"/>
              </a:rPr>
              <a:t>Ğ</a:t>
            </a:r>
            <a:r>
              <a:rPr lang="en-US" altLang="zh-CN" sz="2796" b="1" spc="0" dirty="0">
                <a:solidFill>
                  <a:srgbClr val="0070C0"/>
                </a:solidFill>
                <a:latin typeface="Arial"/>
                <a:ea typeface="Arial"/>
                <a:cs typeface="Arial"/>
              </a:rPr>
              <a:t>İ</a:t>
            </a:r>
            <a:endParaRPr lang="en-US" altLang="zh-CN" sz="2796" dirty="0">
              <a:latin typeface="Arial"/>
              <a:ea typeface="Arial"/>
              <a:cs typeface="Arial"/>
            </a:endParaRPr>
          </a:p>
          <a:p>
            <a:pPr algn="l" rtl="0">
              <a:lnSpc>
                <a:spcPts val="2056"/>
              </a:lnSpc>
              <a:spcBef>
                <a:spcPts val="2429"/>
              </a:spcBef>
            </a:pPr>
            <a:r>
              <a:rPr lang="en-US" altLang="zh-CN" sz="1800" b="1" dirty="0">
                <a:solidFill>
                  <a:srgbClr val="777B84"/>
                </a:solidFill>
                <a:latin typeface="Arial"/>
                <a:ea typeface="Arial"/>
                <a:cs typeface="Arial"/>
              </a:rPr>
              <a:t>Solunum ve Kalp Durması nedir?</a:t>
            </a:r>
            <a:endParaRPr lang="en-US" altLang="zh-CN" sz="1800" dirty="0">
              <a:latin typeface="Arial"/>
              <a:ea typeface="Arial"/>
              <a:cs typeface="Arial"/>
            </a:endParaRPr>
          </a:p>
          <a:p>
            <a:pPr algn="l" rtl="0">
              <a:lnSpc>
                <a:spcPts val="2056"/>
              </a:lnSpc>
              <a:spcBef>
                <a:spcPts val="2264"/>
              </a:spcBef>
            </a:pPr>
            <a:r>
              <a:rPr lang="en-US" altLang="zh-CN" sz="1800" b="1" dirty="0">
                <a:solidFill>
                  <a:srgbClr val="000000"/>
                </a:solidFill>
                <a:latin typeface="Arial"/>
                <a:ea typeface="Arial"/>
                <a:cs typeface="Arial"/>
              </a:rPr>
              <a:t>Solunum durması:</a:t>
            </a:r>
            <a:endParaRPr lang="en-US" altLang="zh-CN" sz="1800" dirty="0">
              <a:latin typeface="Arial"/>
              <a:ea typeface="Arial"/>
              <a:cs typeface="Arial"/>
            </a:endParaRPr>
          </a:p>
          <a:p>
            <a:pPr marL="914400" algn="l" rtl="0">
              <a:lnSpc>
                <a:spcPts val="2038"/>
              </a:lnSpc>
              <a:spcBef>
                <a:spcPts val="119"/>
              </a:spcBef>
            </a:pPr>
            <a:r>
              <a:rPr lang="en-US" altLang="zh-CN" sz="1800" dirty="0">
                <a:solidFill>
                  <a:srgbClr val="000000"/>
                </a:solidFill>
                <a:latin typeface="Arial"/>
                <a:ea typeface="Arial"/>
                <a:cs typeface="Arial"/>
              </a:rPr>
              <a:t>Solunum hareketlerinin durması nedeniyle vücudun yaşamak için</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ihtiyacı olan oksijenden yoksun kalmasıdır. Hemen yapay solunuma başlanmaz ise bir süre sonra kalp durması meydana gelir.</a:t>
            </a:r>
            <a:endParaRPr lang="en-US" altLang="zh-CN" sz="1800" dirty="0">
              <a:latin typeface="Arial"/>
              <a:ea typeface="Arial"/>
              <a:cs typeface="Arial"/>
            </a:endParaRPr>
          </a:p>
          <a:p>
            <a:pPr algn="l" rtl="0">
              <a:lnSpc>
                <a:spcPts val="2056"/>
              </a:lnSpc>
              <a:spcBef>
                <a:spcPts val="2268"/>
              </a:spcBef>
            </a:pPr>
            <a:r>
              <a:rPr lang="en-US" altLang="zh-CN" sz="1800" b="1" dirty="0">
                <a:solidFill>
                  <a:srgbClr val="000000"/>
                </a:solidFill>
                <a:latin typeface="Arial"/>
                <a:ea typeface="Arial"/>
                <a:cs typeface="Arial"/>
              </a:rPr>
              <a:t>Kalp durması:</a:t>
            </a:r>
            <a:endParaRPr lang="en-US" altLang="zh-CN" sz="1800" dirty="0">
              <a:latin typeface="Arial"/>
              <a:ea typeface="Arial"/>
              <a:cs typeface="Arial"/>
            </a:endParaRPr>
          </a:p>
          <a:p>
            <a:pPr marL="914400" algn="l" rtl="0">
              <a:lnSpc>
                <a:spcPts val="2038"/>
              </a:lnSpc>
              <a:spcBef>
                <a:spcPts val="119"/>
              </a:spcBef>
            </a:pPr>
            <a:r>
              <a:rPr lang="en-US" altLang="zh-CN" sz="1800" dirty="0">
                <a:solidFill>
                  <a:srgbClr val="000000"/>
                </a:solidFill>
                <a:latin typeface="Arial"/>
                <a:ea typeface="Arial"/>
                <a:cs typeface="Arial"/>
              </a:rPr>
              <a:t>Bilinci kapalı kişide kalp atımının olmaması durumudur. Kalp</a:t>
            </a:r>
            <a:endParaRPr lang="en-US" altLang="zh-CN" sz="1800" dirty="0">
              <a:latin typeface="Arial"/>
              <a:ea typeface="Arial"/>
              <a:cs typeface="Arial"/>
            </a:endParaRPr>
          </a:p>
          <a:p>
            <a:pPr marR="1180" algn="l" rtl="0">
              <a:lnSpc>
                <a:spcPts val="2160"/>
              </a:lnSpc>
            </a:pPr>
            <a:r>
              <a:rPr lang="en-US" altLang="zh-CN" sz="1800" dirty="0">
                <a:solidFill>
                  <a:srgbClr val="000000"/>
                </a:solidFill>
                <a:latin typeface="Arial"/>
                <a:ea typeface="Arial"/>
                <a:cs typeface="Arial"/>
              </a:rPr>
              <a:t>durmasına en kısa sürede müdahale edilmezse dokuların oksijenlenmesi bozulacağı için beyin hasarı oluşur.</a:t>
            </a:r>
            <a:endParaRPr lang="en-US" altLang="zh-CN" sz="1800" dirty="0">
              <a:latin typeface="Arial"/>
              <a:ea typeface="Arial"/>
              <a:cs typeface="Arial"/>
            </a:endParaRPr>
          </a:p>
          <a:p>
            <a:pPr marL="914400" algn="l" rtl="0">
              <a:lnSpc>
                <a:spcPts val="2038"/>
              </a:lnSpc>
              <a:spcBef>
                <a:spcPts val="2282"/>
              </a:spcBef>
            </a:pPr>
            <a:r>
              <a:rPr lang="en-US" altLang="zh-CN" sz="1800" dirty="0">
                <a:solidFill>
                  <a:srgbClr val="000000"/>
                </a:solidFill>
                <a:latin typeface="Arial"/>
                <a:ea typeface="Arial"/>
                <a:cs typeface="Arial"/>
              </a:rPr>
              <a:t>Kişide solunumun olmaması, bilincin kapalı olması, hiç hareket</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etmemesi ve uyaranlara cevap vermemesi kalp durmasının belirtisidir</a:t>
            </a:r>
            <a:r>
              <a:rPr lang="en-US" altLang="zh-CN" sz="1800" spc="-10" dirty="0">
                <a:solidFill>
                  <a:srgbClr val="000000"/>
                </a:solidFill>
                <a:latin typeface="Arial"/>
                <a:ea typeface="Arial"/>
                <a:cs typeface="Arial"/>
              </a:rPr>
              <a:t>.</a:t>
            </a:r>
            <a:endParaRPr lang="en-US" altLang="zh-CN" sz="1800" dirty="0">
              <a:latin typeface="Arial"/>
              <a:ea typeface="Arial"/>
              <a:cs typeface="Arial"/>
            </a:endParaRPr>
          </a:p>
        </p:txBody>
      </p:sp>
      <p:sp>
        <p:nvSpPr>
          <p:cNvPr id="5" name="Text Box4"/>
          <p:cNvSpPr txBox="1"/>
          <p:nvPr/>
        </p:nvSpPr>
        <p:spPr>
          <a:xfrm>
            <a:off x="6918336" y="6778646"/>
            <a:ext cx="1948074" cy="225703"/>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lnSpc>
                <a:spcPts val="1358"/>
              </a:lnSpc>
            </a:pPr>
            <a:r>
              <a:rPr lang="tr-TR" altLang="zh-CN" sz="1200" b="1" spc="-6" dirty="0" smtClean="0">
                <a:latin typeface="Arial"/>
                <a:ea typeface="Arial"/>
                <a:cs typeface="Arial"/>
              </a:rPr>
              <a:t>Doruk sürücü kursu</a:t>
            </a:r>
            <a:endParaRPr lang="en-US" altLang="zh-CN" sz="1200" b="1" dirty="0">
              <a:latin typeface="Arial"/>
              <a:ea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55"/>
          <p:cNvPicPr>
            <a:picLocks noChangeAspect="1"/>
          </p:cNvPicPr>
          <p:nvPr/>
        </p:nvPicPr>
        <p:blipFill>
          <a:blip r:embed="rId2"/>
          <a:stretch>
            <a:fillRect/>
          </a:stretch>
        </p:blipFill>
        <p:spPr>
          <a:xfrm>
            <a:off x="774073" y="345948"/>
            <a:ext cx="9177527" cy="6876289"/>
          </a:xfrm>
          <a:prstGeom prst="rect">
            <a:avLst/>
          </a:prstGeom>
          <a:noFill/>
        </p:spPr>
      </p:pic>
      <p:sp>
        <p:nvSpPr>
          <p:cNvPr id="56" name="Text Box56"/>
          <p:cNvSpPr txBox="1"/>
          <p:nvPr/>
        </p:nvSpPr>
        <p:spPr>
          <a:xfrm>
            <a:off x="1190126" y="883463"/>
            <a:ext cx="8062578" cy="1682512"/>
          </a:xfrm>
          <a:prstGeom prst="rect">
            <a:avLst/>
          </a:prstGeom>
          <a:noFill/>
        </p:spPr>
        <p:txBody>
          <a:bodyPr wrap="square" lIns="0" tIns="0" rIns="0" rtlCol="0">
            <a:spAutoFit/>
          </a:bodyPr>
          <a:lstStyle/>
          <a:p>
            <a:pPr algn="l" rtl="0">
              <a:lnSpc>
                <a:spcPts val="2108"/>
              </a:lnSpc>
            </a:pPr>
            <a:r>
              <a:rPr lang="en-US" altLang="zh-CN" sz="1800" b="1" spc="-1" dirty="0">
                <a:solidFill>
                  <a:srgbClr val="777B84"/>
                </a:solidFill>
                <a:latin typeface="Arial"/>
                <a:ea typeface="Arial"/>
                <a:cs typeface="Arial"/>
              </a:rPr>
              <a:t>Bebeklerde</a:t>
            </a:r>
            <a:r>
              <a:rPr lang="en-US" altLang="zh-CN" sz="1800" b="1" spc="225" dirty="0">
                <a:solidFill>
                  <a:srgbClr val="777B84"/>
                </a:solidFill>
                <a:latin typeface="Arial"/>
                <a:ea typeface="Arial"/>
                <a:cs typeface="Arial"/>
              </a:rPr>
              <a:t> </a:t>
            </a:r>
            <a:r>
              <a:rPr lang="en-US" altLang="zh-CN" sz="1800" b="1" spc="0" dirty="0">
                <a:solidFill>
                  <a:srgbClr val="777B84"/>
                </a:solidFill>
                <a:latin typeface="Arial"/>
                <a:ea typeface="Arial"/>
                <a:cs typeface="Arial"/>
              </a:rPr>
              <a:t>(0-12</a:t>
            </a:r>
            <a:r>
              <a:rPr lang="en-US" altLang="zh-CN" sz="1800" b="1" spc="258" dirty="0">
                <a:solidFill>
                  <a:srgbClr val="777B84"/>
                </a:solidFill>
                <a:latin typeface="Arial"/>
                <a:ea typeface="Arial"/>
                <a:cs typeface="Arial"/>
              </a:rPr>
              <a:t> </a:t>
            </a:r>
            <a:r>
              <a:rPr lang="en-US" altLang="zh-CN" sz="1800" b="1" spc="-35" dirty="0">
                <a:solidFill>
                  <a:srgbClr val="777B84"/>
                </a:solidFill>
                <a:latin typeface="Arial"/>
                <a:ea typeface="Arial"/>
                <a:cs typeface="Arial"/>
              </a:rPr>
              <a:t>Ay)</a:t>
            </a:r>
            <a:r>
              <a:rPr lang="en-US" altLang="zh-CN" sz="1800" b="1" spc="638" dirty="0">
                <a:solidFill>
                  <a:srgbClr val="777B84"/>
                </a:solidFill>
                <a:latin typeface="Arial"/>
                <a:ea typeface="Arial"/>
                <a:cs typeface="Arial"/>
              </a:rPr>
              <a:t> </a:t>
            </a:r>
            <a:r>
              <a:rPr lang="en-US" altLang="zh-CN" sz="1800" b="1" spc="-7" dirty="0">
                <a:solidFill>
                  <a:srgbClr val="777B84"/>
                </a:solidFill>
                <a:latin typeface="Arial"/>
                <a:ea typeface="Arial"/>
                <a:cs typeface="Arial"/>
              </a:rPr>
              <a:t>D</a:t>
            </a:r>
            <a:r>
              <a:rPr lang="en-US" altLang="zh-CN" sz="1800" b="1" spc="0" dirty="0">
                <a:solidFill>
                  <a:srgbClr val="777B84"/>
                </a:solidFill>
                <a:latin typeface="Arial"/>
                <a:ea typeface="Arial"/>
                <a:cs typeface="Arial"/>
              </a:rPr>
              <a:t>ış</a:t>
            </a:r>
            <a:r>
              <a:rPr lang="en-US" altLang="zh-CN" sz="1800" b="1" spc="246" dirty="0">
                <a:solidFill>
                  <a:srgbClr val="777B84"/>
                </a:solidFill>
                <a:latin typeface="Arial"/>
                <a:ea typeface="Arial"/>
                <a:cs typeface="Arial"/>
              </a:rPr>
              <a:t> </a:t>
            </a:r>
            <a:r>
              <a:rPr lang="en-US" altLang="zh-CN" sz="1800" b="1" spc="0" dirty="0">
                <a:solidFill>
                  <a:srgbClr val="777B84"/>
                </a:solidFill>
                <a:latin typeface="Arial"/>
                <a:ea typeface="Arial"/>
                <a:cs typeface="Arial"/>
              </a:rPr>
              <a:t>Kalp</a:t>
            </a:r>
            <a:r>
              <a:rPr lang="en-US" altLang="zh-CN" sz="1800" b="1" spc="136" dirty="0">
                <a:solidFill>
                  <a:srgbClr val="777B84"/>
                </a:solidFill>
                <a:latin typeface="Arial"/>
                <a:ea typeface="Arial"/>
                <a:cs typeface="Arial"/>
              </a:rPr>
              <a:t> </a:t>
            </a:r>
            <a:r>
              <a:rPr lang="en-US" altLang="zh-CN" sz="1800" b="1" spc="-3" dirty="0">
                <a:solidFill>
                  <a:srgbClr val="777B84"/>
                </a:solidFill>
                <a:latin typeface="Arial"/>
                <a:ea typeface="Arial"/>
                <a:cs typeface="Arial"/>
              </a:rPr>
              <a:t>Masaj</a:t>
            </a:r>
            <a:r>
              <a:rPr lang="en-US" altLang="zh-CN" sz="1800" b="1" spc="0" dirty="0">
                <a:solidFill>
                  <a:srgbClr val="777B84"/>
                </a:solidFill>
                <a:latin typeface="Arial"/>
                <a:ea typeface="Arial"/>
                <a:cs typeface="Arial"/>
              </a:rPr>
              <a:t>ı</a:t>
            </a:r>
            <a:r>
              <a:rPr lang="en-US" altLang="zh-CN" sz="1800" b="1" spc="744" dirty="0">
                <a:solidFill>
                  <a:srgbClr val="777B84"/>
                </a:solidFill>
                <a:latin typeface="Arial"/>
                <a:ea typeface="Arial"/>
                <a:cs typeface="Arial"/>
              </a:rPr>
              <a:t> </a:t>
            </a:r>
            <a:r>
              <a:rPr lang="en-US" altLang="zh-CN" sz="1800" b="1" spc="-14" dirty="0">
                <a:solidFill>
                  <a:srgbClr val="777B84"/>
                </a:solidFill>
                <a:latin typeface="Arial"/>
                <a:ea typeface="Arial"/>
                <a:cs typeface="Arial"/>
              </a:rPr>
              <a:t>ve</a:t>
            </a:r>
            <a:r>
              <a:rPr lang="en-US" altLang="zh-CN" sz="1800" b="1" spc="230" dirty="0">
                <a:solidFill>
                  <a:srgbClr val="777B84"/>
                </a:solidFill>
                <a:latin typeface="Arial"/>
                <a:ea typeface="Arial"/>
                <a:cs typeface="Arial"/>
              </a:rPr>
              <a:t> </a:t>
            </a:r>
            <a:r>
              <a:rPr lang="en-US" altLang="zh-CN" sz="1800" b="1" spc="-18" dirty="0">
                <a:solidFill>
                  <a:srgbClr val="777B84"/>
                </a:solidFill>
                <a:latin typeface="Arial"/>
                <a:ea typeface="Arial"/>
                <a:cs typeface="Arial"/>
              </a:rPr>
              <a:t>Yapay</a:t>
            </a:r>
            <a:r>
              <a:rPr lang="en-US" altLang="zh-CN" sz="1800" b="1" spc="218" dirty="0">
                <a:solidFill>
                  <a:srgbClr val="777B84"/>
                </a:solidFill>
                <a:latin typeface="Arial"/>
                <a:ea typeface="Arial"/>
                <a:cs typeface="Arial"/>
              </a:rPr>
              <a:t> </a:t>
            </a:r>
            <a:r>
              <a:rPr lang="en-US" altLang="zh-CN" sz="1800" b="1" spc="1" dirty="0">
                <a:solidFill>
                  <a:srgbClr val="777B84"/>
                </a:solidFill>
                <a:latin typeface="Arial"/>
                <a:ea typeface="Arial"/>
                <a:cs typeface="Arial"/>
              </a:rPr>
              <a:t>Solunumun</a:t>
            </a:r>
            <a:r>
              <a:rPr lang="en-US" altLang="zh-CN" sz="1800" b="1" spc="126" dirty="0">
                <a:solidFill>
                  <a:srgbClr val="777B84"/>
                </a:solidFill>
                <a:latin typeface="Arial"/>
                <a:ea typeface="Arial"/>
                <a:cs typeface="Arial"/>
              </a:rPr>
              <a:t> </a:t>
            </a:r>
            <a:r>
              <a:rPr lang="en-US" altLang="zh-CN" sz="1800" b="1" spc="-2" dirty="0">
                <a:solidFill>
                  <a:srgbClr val="777B84"/>
                </a:solidFill>
                <a:latin typeface="Arial"/>
                <a:ea typeface="Arial"/>
                <a:cs typeface="Arial"/>
              </a:rPr>
              <a:t>Birlikte</a:t>
            </a:r>
            <a:r>
              <a:rPr lang="en-US" altLang="zh-CN" sz="1800" b="1" dirty="0">
                <a:solidFill>
                  <a:srgbClr val="777B84"/>
                </a:solidFill>
                <a:latin typeface="Arial"/>
                <a:ea typeface="Arial"/>
                <a:cs typeface="Arial"/>
              </a:rPr>
              <a:t> </a:t>
            </a:r>
            <a:r>
              <a:rPr lang="en-US" altLang="zh-CN" sz="1800" b="1" spc="-3" dirty="0">
                <a:solidFill>
                  <a:srgbClr val="777B84"/>
                </a:solidFill>
                <a:latin typeface="Arial"/>
                <a:ea typeface="Arial"/>
                <a:cs typeface="Arial"/>
              </a:rPr>
              <a:t>Uygulanmas</a:t>
            </a:r>
            <a:r>
              <a:rPr lang="en-US" altLang="zh-CN" sz="1800" b="1" spc="3" dirty="0">
                <a:solidFill>
                  <a:srgbClr val="777B84"/>
                </a:solidFill>
                <a:latin typeface="Arial"/>
                <a:ea typeface="Arial"/>
                <a:cs typeface="Arial"/>
              </a:rPr>
              <a:t>ı:</a:t>
            </a:r>
            <a:endParaRPr lang="en-US" altLang="zh-CN" sz="1800" dirty="0">
              <a:latin typeface="Arial"/>
              <a:ea typeface="Arial"/>
              <a:cs typeface="Arial"/>
            </a:endParaRPr>
          </a:p>
          <a:p>
            <a:pPr algn="l" rtl="0">
              <a:lnSpc>
                <a:spcPts val="2038"/>
              </a:lnSpc>
              <a:spcBef>
                <a:spcPts val="2279"/>
              </a:spcBef>
            </a:pPr>
            <a:r>
              <a:rPr lang="en-US" altLang="zh-CN" sz="1800" dirty="0">
                <a:solidFill>
                  <a:srgbClr val="000000"/>
                </a:solidFill>
                <a:latin typeface="Arial"/>
                <a:ea typeface="Arial"/>
                <a:cs typeface="Arial"/>
              </a:rPr>
              <a:t>1-Kendisinin ve bebeğin güvenliğinden emin olunur,</a:t>
            </a:r>
            <a:endParaRPr lang="en-US" altLang="zh-CN" sz="1800" dirty="0">
              <a:latin typeface="Arial"/>
              <a:ea typeface="Arial"/>
              <a:cs typeface="Arial"/>
            </a:endParaRPr>
          </a:p>
          <a:p>
            <a:pPr marR="815906" algn="l" rtl="0">
              <a:lnSpc>
                <a:spcPts val="2160"/>
              </a:lnSpc>
            </a:pPr>
            <a:r>
              <a:rPr lang="en-US" altLang="zh-CN" sz="1800" dirty="0">
                <a:solidFill>
                  <a:srgbClr val="000000"/>
                </a:solidFill>
                <a:latin typeface="Arial"/>
                <a:ea typeface="Arial"/>
                <a:cs typeface="Arial"/>
              </a:rPr>
              <a:t>2-Ayak tabanına hafifçe vurarak bilinci kontrol edilir; eğer bilinci yok ise, 3-Çevreden yüksek sesle yardım çağrılır; 112 aratılır;</a:t>
            </a:r>
            <a:endParaRPr lang="en-US" altLang="zh-CN" sz="1800" dirty="0">
              <a:latin typeface="Arial"/>
              <a:ea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Image58"/>
          <p:cNvPicPr>
            <a:picLocks noChangeAspect="1"/>
          </p:cNvPicPr>
          <p:nvPr/>
        </p:nvPicPr>
        <p:blipFill>
          <a:blip r:embed="rId2"/>
          <a:stretch>
            <a:fillRect/>
          </a:stretch>
        </p:blipFill>
        <p:spPr>
          <a:xfrm>
            <a:off x="774073" y="345948"/>
            <a:ext cx="9177527" cy="6876289"/>
          </a:xfrm>
          <a:prstGeom prst="rect">
            <a:avLst/>
          </a:prstGeom>
          <a:noFill/>
        </p:spPr>
      </p:pic>
      <p:sp>
        <p:nvSpPr>
          <p:cNvPr id="59" name="Text Box59"/>
          <p:cNvSpPr txBox="1"/>
          <p:nvPr/>
        </p:nvSpPr>
        <p:spPr>
          <a:xfrm>
            <a:off x="1190126" y="1028549"/>
            <a:ext cx="8206672" cy="1695336"/>
          </a:xfrm>
          <a:prstGeom prst="rect">
            <a:avLst/>
          </a:prstGeom>
          <a:noFill/>
        </p:spPr>
        <p:txBody>
          <a:bodyPr wrap="square" lIns="0" tIns="0" rIns="0" rtlCol="0">
            <a:spAutoFit/>
          </a:bodyPr>
          <a:lstStyle/>
          <a:p>
            <a:pPr algn="l" rtl="0">
              <a:lnSpc>
                <a:spcPts val="2038"/>
              </a:lnSpc>
            </a:pPr>
            <a:r>
              <a:rPr lang="en-US" altLang="zh-CN" sz="1800" dirty="0">
                <a:solidFill>
                  <a:srgbClr val="000000"/>
                </a:solidFill>
                <a:latin typeface="Arial"/>
                <a:ea typeface="Arial"/>
                <a:cs typeface="Arial"/>
              </a:rPr>
              <a:t>4-Bebek sert bir zemin üzerine sırt üstü yatırılır,</a:t>
            </a:r>
            <a:endParaRPr lang="en-US" altLang="zh-CN" sz="1800" dirty="0">
              <a:latin typeface="Arial"/>
              <a:ea typeface="Arial"/>
              <a:cs typeface="Arial"/>
            </a:endParaRPr>
          </a:p>
          <a:p>
            <a:pPr marR="58250" algn="l" rtl="0">
              <a:lnSpc>
                <a:spcPts val="2160"/>
              </a:lnSpc>
            </a:pPr>
            <a:r>
              <a:rPr lang="en-US" altLang="zh-CN" sz="1800" dirty="0">
                <a:solidFill>
                  <a:srgbClr val="000000"/>
                </a:solidFill>
                <a:latin typeface="Arial"/>
                <a:ea typeface="Arial"/>
                <a:cs typeface="Arial"/>
              </a:rPr>
              <a:t>5-İlkyardımcı temel yaşam desteği uygulayacağı pozisyonu alır (yerde uygulama yapacak ise diz çöker, masa v.b. yerde uygulama yapacak ise ayakta durur), 6-Bebeğin boynunu ve göğsünü saran giysiler açılır,</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7-Ağız içi gözle kontrol edilir; hava yolu tıkanıklığına neden olan yabancı cisim var ise çıkartılır,</a:t>
            </a:r>
            <a:endParaRPr lang="en-US" altLang="zh-CN" sz="1800" dirty="0">
              <a:latin typeface="Arial"/>
              <a:ea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61"/>
          <p:cNvPicPr>
            <a:picLocks noChangeAspect="1"/>
          </p:cNvPicPr>
          <p:nvPr/>
        </p:nvPicPr>
        <p:blipFill>
          <a:blip r:embed="rId2"/>
          <a:stretch>
            <a:fillRect/>
          </a:stretch>
        </p:blipFill>
        <p:spPr>
          <a:xfrm>
            <a:off x="774073" y="345948"/>
            <a:ext cx="9177527" cy="6876289"/>
          </a:xfrm>
          <a:prstGeom prst="rect">
            <a:avLst/>
          </a:prstGeom>
          <a:noFill/>
        </p:spPr>
      </p:pic>
      <p:sp>
        <p:nvSpPr>
          <p:cNvPr id="62" name="Text Box62"/>
          <p:cNvSpPr txBox="1"/>
          <p:nvPr/>
        </p:nvSpPr>
        <p:spPr>
          <a:xfrm>
            <a:off x="1190125" y="1028549"/>
            <a:ext cx="8134663" cy="1964640"/>
          </a:xfrm>
          <a:prstGeom prst="rect">
            <a:avLst/>
          </a:prstGeom>
          <a:noFill/>
        </p:spPr>
        <p:txBody>
          <a:bodyPr wrap="square" lIns="0" tIns="0" rIns="0" rtlCol="0">
            <a:spAutoFit/>
          </a:bodyPr>
          <a:lstStyle/>
          <a:p>
            <a:pPr marL="1" algn="just" rtl="0">
              <a:lnSpc>
                <a:spcPts val="2119"/>
              </a:lnSpc>
            </a:pPr>
            <a:r>
              <a:rPr lang="en-US" altLang="zh-CN" sz="1800" dirty="0">
                <a:solidFill>
                  <a:srgbClr val="000000"/>
                </a:solidFill>
                <a:latin typeface="Arial"/>
                <a:ea typeface="Arial"/>
                <a:cs typeface="Arial"/>
              </a:rPr>
              <a:t>8-Hava yolunu açmak için, bir el bebeğin alnına, diğer elin iki parmağı çene kemiğine koyulup baş hafifçe yukarı geri itilerek eğilir, baş geri çene yukarı pozisyonu verilir</a:t>
            </a:r>
            <a:endParaRPr lang="en-US" altLang="zh-CN" sz="1800" dirty="0">
              <a:latin typeface="Arial"/>
              <a:ea typeface="Arial"/>
              <a:cs typeface="Arial"/>
            </a:endParaRPr>
          </a:p>
          <a:p>
            <a:pPr algn="just" rtl="0">
              <a:lnSpc>
                <a:spcPts val="2160"/>
              </a:lnSpc>
            </a:pPr>
            <a:r>
              <a:rPr lang="en-US" altLang="zh-CN" sz="1800" dirty="0">
                <a:solidFill>
                  <a:srgbClr val="000000"/>
                </a:solidFill>
                <a:latin typeface="Arial"/>
                <a:ea typeface="Arial"/>
                <a:cs typeface="Arial"/>
              </a:rPr>
              <a:t>9-Bebeğin solunum yapıp yapmadığı bak-dinle-hisset yöntemiyle 10 saniye süre ile kontrol edilir: Göğüs kafesinin solunum hareketlerine bakılır, Eğilip, kulağını hastanın ağzına yaklaştırarak solunum dinlenirken diğer el göğüs üzerine hafifçe yerleştirilerek hissedilir,</a:t>
            </a:r>
            <a:endParaRPr lang="en-US" altLang="zh-CN" sz="1800" dirty="0">
              <a:latin typeface="Arial"/>
              <a:ea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Image64"/>
          <p:cNvPicPr>
            <a:picLocks noChangeAspect="1"/>
          </p:cNvPicPr>
          <p:nvPr/>
        </p:nvPicPr>
        <p:blipFill>
          <a:blip r:embed="rId2"/>
          <a:stretch>
            <a:fillRect/>
          </a:stretch>
        </p:blipFill>
        <p:spPr>
          <a:xfrm>
            <a:off x="774073" y="345948"/>
            <a:ext cx="9177527" cy="6876289"/>
          </a:xfrm>
          <a:prstGeom prst="rect">
            <a:avLst/>
          </a:prstGeom>
          <a:noFill/>
        </p:spPr>
      </p:pic>
      <p:sp>
        <p:nvSpPr>
          <p:cNvPr id="65" name="Text Box65"/>
          <p:cNvSpPr txBox="1"/>
          <p:nvPr/>
        </p:nvSpPr>
        <p:spPr>
          <a:xfrm>
            <a:off x="1190126" y="885293"/>
            <a:ext cx="8134206" cy="1131079"/>
          </a:xfrm>
          <a:prstGeom prst="rect">
            <a:avLst/>
          </a:prstGeom>
          <a:noFill/>
        </p:spPr>
        <p:txBody>
          <a:bodyPr wrap="square" lIns="0" tIns="0" rIns="0" rtlCol="0">
            <a:spAutoFit/>
          </a:bodyPr>
          <a:lstStyle/>
          <a:p>
            <a:pPr algn="l" rtl="0">
              <a:lnSpc>
                <a:spcPts val="2099"/>
              </a:lnSpc>
            </a:pPr>
            <a:r>
              <a:rPr lang="en-US" altLang="zh-CN" sz="1800" dirty="0">
                <a:solidFill>
                  <a:srgbClr val="000000"/>
                </a:solidFill>
                <a:latin typeface="Arial"/>
                <a:ea typeface="Arial"/>
                <a:cs typeface="Arial"/>
              </a:rPr>
              <a:t>10-Solunum yoksa ağız dolusu nefes alınır ve ağız bebeğin ağız ve burnunu içine alacak şekilde yerleştirilir,</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11-Bebeğin göğsünü yükseltmeye yarayacak kadar her biri 1 saniye süren 2 solunum verilir, havanın geriye çıkması için zaman verilir,</a:t>
            </a:r>
            <a:endParaRPr lang="en-US" altLang="zh-CN" sz="1800" dirty="0">
              <a:latin typeface="Arial"/>
              <a:ea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67"/>
          <p:cNvPicPr>
            <a:picLocks noChangeAspect="1"/>
          </p:cNvPicPr>
          <p:nvPr/>
        </p:nvPicPr>
        <p:blipFill>
          <a:blip r:embed="rId2"/>
          <a:stretch>
            <a:fillRect/>
          </a:stretch>
        </p:blipFill>
        <p:spPr>
          <a:xfrm>
            <a:off x="774073" y="345948"/>
            <a:ext cx="9177527" cy="6876289"/>
          </a:xfrm>
          <a:prstGeom prst="rect">
            <a:avLst/>
          </a:prstGeom>
          <a:noFill/>
        </p:spPr>
      </p:pic>
      <p:sp>
        <p:nvSpPr>
          <p:cNvPr id="4" name="Text Box4"/>
          <p:cNvSpPr txBox="1"/>
          <p:nvPr/>
        </p:nvSpPr>
        <p:spPr>
          <a:xfrm>
            <a:off x="7061212" y="6778646"/>
            <a:ext cx="1948074" cy="225703"/>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lnSpc>
                <a:spcPts val="1358"/>
              </a:lnSpc>
            </a:pPr>
            <a:r>
              <a:rPr lang="tr-TR" altLang="zh-CN" sz="1200" b="1" spc="-6" dirty="0" smtClean="0">
                <a:latin typeface="Arial"/>
                <a:ea typeface="Arial"/>
                <a:cs typeface="Arial"/>
              </a:rPr>
              <a:t>Doruk sürücü kursu</a:t>
            </a:r>
            <a:endParaRPr lang="en-US" altLang="zh-CN" sz="1200" b="1" dirty="0">
              <a:latin typeface="Arial"/>
              <a:ea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69"/>
          <p:cNvPicPr>
            <a:picLocks noChangeAspect="1"/>
          </p:cNvPicPr>
          <p:nvPr/>
        </p:nvPicPr>
        <p:blipFill>
          <a:blip r:embed="rId2"/>
          <a:stretch>
            <a:fillRect/>
          </a:stretch>
        </p:blipFill>
        <p:spPr>
          <a:xfrm>
            <a:off x="774073" y="345948"/>
            <a:ext cx="9177527" cy="6876289"/>
          </a:xfrm>
          <a:prstGeom prst="rect">
            <a:avLst/>
          </a:prstGeom>
          <a:noFill/>
        </p:spPr>
      </p:pic>
      <p:sp>
        <p:nvSpPr>
          <p:cNvPr id="70" name="Text Box70"/>
          <p:cNvSpPr txBox="1"/>
          <p:nvPr/>
        </p:nvSpPr>
        <p:spPr>
          <a:xfrm>
            <a:off x="1231274" y="764896"/>
            <a:ext cx="7920692" cy="3080330"/>
          </a:xfrm>
          <a:prstGeom prst="rect">
            <a:avLst/>
          </a:prstGeom>
          <a:noFill/>
        </p:spPr>
        <p:txBody>
          <a:bodyPr wrap="square" lIns="0" tIns="0" rIns="0" rtlCol="0">
            <a:spAutoFit/>
          </a:bodyPr>
          <a:lstStyle/>
          <a:p>
            <a:pPr marR="1024" algn="l" rtl="0">
              <a:lnSpc>
                <a:spcPts val="2099"/>
              </a:lnSpc>
            </a:pPr>
            <a:r>
              <a:rPr lang="en-US" altLang="zh-CN" sz="1800" dirty="0">
                <a:solidFill>
                  <a:srgbClr val="000000"/>
                </a:solidFill>
                <a:latin typeface="Arial"/>
                <a:ea typeface="Arial"/>
                <a:cs typeface="Arial"/>
              </a:rPr>
              <a:t>12-Kalp basısı uygulamak için; bebeğin iki meme başının birleştirildiği hayali çizginin orta noktasının bir parmak altı belirlenir,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13-Bir elin orta ve yüzük parmağı belirlenen noktaya yerleştirilir,</a:t>
            </a:r>
            <a:endParaRPr lang="en-US" altLang="zh-CN" sz="1800" dirty="0">
              <a:latin typeface="Arial"/>
              <a:ea typeface="Arial"/>
              <a:cs typeface="Arial"/>
            </a:endParaRPr>
          </a:p>
          <a:p>
            <a:pPr marL="1" marR="870" indent="-1" algn="just" rtl="0">
              <a:lnSpc>
                <a:spcPts val="2160"/>
              </a:lnSpc>
            </a:pPr>
            <a:r>
              <a:rPr lang="en-US" altLang="zh-CN" sz="1800" dirty="0">
                <a:solidFill>
                  <a:srgbClr val="000000"/>
                </a:solidFill>
                <a:latin typeface="Arial"/>
                <a:ea typeface="Arial"/>
                <a:cs typeface="Arial"/>
              </a:rPr>
              <a:t>14-Göğüs kemiği 4 cm aşağı inecek şekilde ( yandan bakıldığında göğüs yüksekliğinin 1/3’ü kadar) 30 kalp basısı uygulanır, bu işlemin hızı dakikada 100 bası olacak şekilde ayarlanır,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15-Bebeğe 30 kalp masajından sonra 2 solunum yaptırılır (30;2) ,</a:t>
            </a:r>
            <a:endParaRPr lang="en-US" altLang="zh-CN" sz="1800" dirty="0">
              <a:latin typeface="Arial"/>
              <a:ea typeface="Arial"/>
              <a:cs typeface="Arial"/>
            </a:endParaRPr>
          </a:p>
          <a:p>
            <a:pPr marL="1" algn="l" rtl="0">
              <a:lnSpc>
                <a:spcPts val="2160"/>
              </a:lnSpc>
            </a:pPr>
            <a:r>
              <a:rPr lang="en-US" altLang="zh-CN" sz="1800" dirty="0">
                <a:solidFill>
                  <a:srgbClr val="000000"/>
                </a:solidFill>
                <a:latin typeface="Arial"/>
                <a:ea typeface="Arial"/>
                <a:cs typeface="Arial"/>
              </a:rPr>
              <a:t>16-İlkyardımcı yalnız ise; 30;2 göğüs basısının 5 tur tekrarından sonra 112’yi kendisi arar,</a:t>
            </a:r>
            <a:endParaRPr lang="en-US" altLang="zh-CN" sz="1800" dirty="0">
              <a:latin typeface="Arial"/>
              <a:ea typeface="Arial"/>
              <a:cs typeface="Arial"/>
            </a:endParaRPr>
          </a:p>
          <a:p>
            <a:pPr marL="1" algn="l" rtl="0">
              <a:lnSpc>
                <a:spcPts val="2160"/>
              </a:lnSpc>
            </a:pPr>
            <a:r>
              <a:rPr lang="en-US" altLang="zh-CN" sz="1800" dirty="0">
                <a:solidFill>
                  <a:srgbClr val="000000"/>
                </a:solidFill>
                <a:latin typeface="Arial"/>
                <a:ea typeface="Arial"/>
                <a:cs typeface="Arial"/>
              </a:rPr>
              <a:t>17-Temel yaşam desteğine bebeğin yaşamsal refleksleri veya tıbbi yardım gelene kadar kesintisiz devam edilir</a:t>
            </a:r>
            <a:endParaRPr lang="en-US" altLang="zh-CN" sz="18001" dirty="0">
              <a:latin typeface="Arial"/>
              <a:ea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72"/>
          <p:cNvPicPr>
            <a:picLocks noChangeAspect="1"/>
          </p:cNvPicPr>
          <p:nvPr/>
        </p:nvPicPr>
        <p:blipFill>
          <a:blip r:embed="rId2"/>
          <a:stretch>
            <a:fillRect/>
          </a:stretch>
        </p:blipFill>
        <p:spPr>
          <a:xfrm>
            <a:off x="774073" y="345948"/>
            <a:ext cx="9177527" cy="6876289"/>
          </a:xfrm>
          <a:prstGeom prst="rect">
            <a:avLst/>
          </a:prstGeom>
          <a:noFill/>
        </p:spPr>
      </p:pic>
      <p:sp>
        <p:nvSpPr>
          <p:cNvPr id="73" name="Text Box73"/>
          <p:cNvSpPr txBox="1"/>
          <p:nvPr/>
        </p:nvSpPr>
        <p:spPr>
          <a:xfrm>
            <a:off x="1333387" y="883463"/>
            <a:ext cx="7917797" cy="3085460"/>
          </a:xfrm>
          <a:prstGeom prst="rect">
            <a:avLst/>
          </a:prstGeom>
          <a:noFill/>
        </p:spPr>
        <p:txBody>
          <a:bodyPr wrap="square" lIns="0" tIns="0" rIns="0" rtlCol="0">
            <a:spAutoFit/>
          </a:bodyPr>
          <a:lstStyle/>
          <a:p>
            <a:pPr algn="l" rtl="0">
              <a:lnSpc>
                <a:spcPts val="2056"/>
              </a:lnSpc>
            </a:pPr>
            <a:r>
              <a:rPr lang="en-US" altLang="zh-CN" sz="1800" b="1" dirty="0">
                <a:solidFill>
                  <a:srgbClr val="777B84"/>
                </a:solidFill>
                <a:latin typeface="Arial"/>
                <a:ea typeface="Arial"/>
                <a:cs typeface="Arial"/>
              </a:rPr>
              <a:t>Hava Yolu Tıkanıklığı Nedir?</a:t>
            </a:r>
            <a:endParaRPr lang="en-US" altLang="zh-CN" sz="1800" dirty="0">
              <a:latin typeface="Arial"/>
              <a:ea typeface="Arial"/>
              <a:cs typeface="Arial"/>
            </a:endParaRPr>
          </a:p>
          <a:p>
            <a:pPr algn="just" rtl="0">
              <a:lnSpc>
                <a:spcPts val="2159"/>
              </a:lnSpc>
            </a:pPr>
            <a:r>
              <a:rPr lang="en-US" altLang="zh-CN" sz="1800" dirty="0">
                <a:solidFill>
                  <a:srgbClr val="000000"/>
                </a:solidFill>
                <a:latin typeface="Arial"/>
                <a:ea typeface="Arial"/>
                <a:cs typeface="Arial"/>
              </a:rPr>
              <a:t>Hava yolunun, solunumu gerçekleştirmek için gerekli havanın geçişine engel olacak şekilde tıkanmasıdır. Tıkanma tam tıkanma ya da kısmi tıkanma şeklinde olabilir.</a:t>
            </a:r>
            <a:endParaRPr lang="en-US" altLang="zh-CN" sz="1800" dirty="0">
              <a:latin typeface="Arial"/>
              <a:ea typeface="Arial"/>
              <a:cs typeface="Arial"/>
            </a:endParaRPr>
          </a:p>
          <a:p>
            <a:pPr algn="l" rtl="0">
              <a:lnSpc>
                <a:spcPts val="2056"/>
              </a:lnSpc>
              <a:spcBef>
                <a:spcPts val="2268"/>
              </a:spcBef>
            </a:pPr>
            <a:r>
              <a:rPr lang="en-US" altLang="zh-CN" sz="1800" b="1" dirty="0">
                <a:solidFill>
                  <a:srgbClr val="000000"/>
                </a:solidFill>
                <a:latin typeface="Arial"/>
                <a:ea typeface="Arial"/>
                <a:cs typeface="Arial"/>
              </a:rPr>
              <a:t>Hava Yolu Tıkanıklığı Belirtileri Nelerdir?</a:t>
            </a:r>
            <a:endParaRPr lang="en-US" altLang="zh-CN" sz="1800" dirty="0">
              <a:latin typeface="Arial"/>
              <a:ea typeface="Arial"/>
              <a:cs typeface="Arial"/>
            </a:endParaRPr>
          </a:p>
          <a:p>
            <a:pPr algn="l" rtl="0">
              <a:lnSpc>
                <a:spcPts val="2056"/>
              </a:lnSpc>
              <a:spcBef>
                <a:spcPts val="104"/>
              </a:spcBef>
            </a:pPr>
            <a:r>
              <a:rPr lang="en-US" altLang="zh-CN" sz="1800" b="1" dirty="0">
                <a:solidFill>
                  <a:srgbClr val="000000"/>
                </a:solidFill>
                <a:latin typeface="Arial"/>
                <a:ea typeface="Arial"/>
                <a:cs typeface="Arial"/>
              </a:rPr>
              <a:t>Kısmi tıkanma belirtileri:</a:t>
            </a:r>
            <a:endParaRPr lang="en-US" altLang="zh-CN" sz="1800" dirty="0">
              <a:latin typeface="Arial"/>
              <a:ea typeface="Arial"/>
              <a:cs typeface="Arial"/>
            </a:endParaRPr>
          </a:p>
          <a:p>
            <a:pPr algn="l" rtl="0">
              <a:lnSpc>
                <a:spcPts val="2038"/>
              </a:lnSpc>
              <a:spcBef>
                <a:spcPts val="119"/>
              </a:spcBef>
            </a:pPr>
            <a:r>
              <a:rPr lang="en-US" altLang="zh-CN" sz="1800" dirty="0">
                <a:solidFill>
                  <a:srgbClr val="000000"/>
                </a:solidFill>
                <a:latin typeface="Arial"/>
                <a:ea typeface="Arial"/>
                <a:cs typeface="Arial"/>
              </a:rPr>
              <a:t> Öksürür,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Nefes alabilir,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Konuşabilir.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Bu durumda hastaya dokunulmaz, öksürmeye teşvik edilir</a:t>
            </a:r>
            <a:endParaRPr lang="en-US" altLang="zh-CN" sz="1800" dirty="0">
              <a:latin typeface="Arial"/>
              <a:ea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Image75"/>
          <p:cNvPicPr>
            <a:picLocks noChangeAspect="1"/>
          </p:cNvPicPr>
          <p:nvPr/>
        </p:nvPicPr>
        <p:blipFill>
          <a:blip r:embed="rId2"/>
          <a:stretch>
            <a:fillRect/>
          </a:stretch>
        </p:blipFill>
        <p:spPr>
          <a:xfrm>
            <a:off x="774073" y="345948"/>
            <a:ext cx="9177527" cy="6876289"/>
          </a:xfrm>
          <a:prstGeom prst="rect">
            <a:avLst/>
          </a:prstGeom>
          <a:noFill/>
        </p:spPr>
      </p:pic>
      <p:sp>
        <p:nvSpPr>
          <p:cNvPr id="76" name="Text Box76"/>
          <p:cNvSpPr txBox="1"/>
          <p:nvPr/>
        </p:nvSpPr>
        <p:spPr>
          <a:xfrm>
            <a:off x="1327291" y="1098348"/>
            <a:ext cx="6654856" cy="1944122"/>
          </a:xfrm>
          <a:prstGeom prst="rect">
            <a:avLst/>
          </a:prstGeom>
          <a:noFill/>
        </p:spPr>
        <p:txBody>
          <a:bodyPr wrap="square" lIns="0" tIns="0" rIns="0" rtlCol="0">
            <a:spAutoFit/>
          </a:bodyPr>
          <a:lstStyle/>
          <a:p>
            <a:pPr algn="l" rtl="0">
              <a:lnSpc>
                <a:spcPts val="2056"/>
              </a:lnSpc>
            </a:pPr>
            <a:r>
              <a:rPr lang="en-US" altLang="zh-CN" sz="1800" b="1" spc="-44" dirty="0">
                <a:solidFill>
                  <a:srgbClr val="000000"/>
                </a:solidFill>
                <a:latin typeface="Arial"/>
                <a:ea typeface="Arial"/>
                <a:cs typeface="Arial"/>
              </a:rPr>
              <a:t>Tam</a:t>
            </a:r>
            <a:r>
              <a:rPr lang="en-US" altLang="zh-CN" sz="1800" b="1" spc="-1101" dirty="0">
                <a:solidFill>
                  <a:srgbClr val="000000"/>
                </a:solidFill>
                <a:latin typeface="Arial"/>
                <a:ea typeface="Arial"/>
                <a:cs typeface="Arial"/>
              </a:rPr>
              <a:t> </a:t>
            </a:r>
            <a:r>
              <a:rPr lang="en-US" altLang="zh-CN" sz="1800" b="1" spc="0" dirty="0">
                <a:solidFill>
                  <a:srgbClr val="000000"/>
                </a:solidFill>
                <a:latin typeface="Arial"/>
                <a:ea typeface="Arial"/>
                <a:cs typeface="Arial"/>
              </a:rPr>
              <a:t>t</a:t>
            </a:r>
            <a:r>
              <a:rPr lang="en-US" altLang="zh-CN" sz="1800" b="1" spc="-1" dirty="0">
                <a:solidFill>
                  <a:srgbClr val="000000"/>
                </a:solidFill>
                <a:latin typeface="Arial"/>
                <a:ea typeface="Arial"/>
                <a:cs typeface="Arial"/>
              </a:rPr>
              <a:t>ıkanma</a:t>
            </a:r>
            <a:r>
              <a:rPr lang="en-US" altLang="zh-CN" sz="1800" b="1" spc="-501" dirty="0">
                <a:solidFill>
                  <a:srgbClr val="000000"/>
                </a:solidFill>
                <a:latin typeface="Arial"/>
                <a:ea typeface="Arial"/>
                <a:cs typeface="Arial"/>
              </a:rPr>
              <a:t> </a:t>
            </a:r>
            <a:r>
              <a:rPr lang="en-US" altLang="zh-CN" sz="1800" b="1" spc="0" dirty="0">
                <a:solidFill>
                  <a:srgbClr val="000000"/>
                </a:solidFill>
                <a:latin typeface="Arial"/>
                <a:ea typeface="Arial"/>
                <a:cs typeface="Arial"/>
              </a:rPr>
              <a:t>belirtileri:</a:t>
            </a:r>
            <a:endParaRPr lang="en-US" altLang="zh-CN" sz="1800" dirty="0">
              <a:latin typeface="Arial"/>
              <a:ea typeface="Arial"/>
              <a:cs typeface="Arial"/>
            </a:endParaRPr>
          </a:p>
          <a:p>
            <a:pPr algn="l" rtl="0">
              <a:lnSpc>
                <a:spcPts val="2038"/>
              </a:lnSpc>
              <a:spcBef>
                <a:spcPts val="119"/>
              </a:spcBef>
            </a:pPr>
            <a:r>
              <a:rPr lang="en-US" altLang="zh-CN" sz="1800" dirty="0">
                <a:solidFill>
                  <a:srgbClr val="000000"/>
                </a:solidFill>
                <a:latin typeface="Arial"/>
                <a:ea typeface="Arial"/>
                <a:cs typeface="Arial"/>
              </a:rPr>
              <a:t> Nefes alamaz,</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Acı çeker, ellerini boynuna götürür,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Konuşamaz,</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Rengi morarmıştır.</a:t>
            </a:r>
            <a:endParaRPr lang="en-US" altLang="zh-CN" sz="1800" dirty="0">
              <a:latin typeface="Arial"/>
              <a:ea typeface="Arial"/>
              <a:cs typeface="Arial"/>
            </a:endParaRPr>
          </a:p>
          <a:p>
            <a:pPr algn="l" rtl="0">
              <a:lnSpc>
                <a:spcPts val="2038"/>
              </a:lnSpc>
              <a:spcBef>
                <a:spcPts val="2282"/>
              </a:spcBef>
            </a:pPr>
            <a:r>
              <a:rPr lang="en-US" altLang="zh-CN" sz="1800" dirty="0">
                <a:solidFill>
                  <a:srgbClr val="000000"/>
                </a:solidFill>
                <a:latin typeface="Arial"/>
                <a:ea typeface="Arial"/>
                <a:cs typeface="Arial"/>
              </a:rPr>
              <a:t>Bu durumda Heimlich Manevrası (=Karına bası uygulama) yapılır.</a:t>
            </a:r>
            <a:endParaRPr lang="en-US" altLang="zh-CN" sz="1800" dirty="0">
              <a:latin typeface="Arial"/>
              <a:ea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Image78"/>
          <p:cNvPicPr>
            <a:picLocks noChangeAspect="1"/>
          </p:cNvPicPr>
          <p:nvPr/>
        </p:nvPicPr>
        <p:blipFill>
          <a:blip r:embed="rId2"/>
          <a:stretch>
            <a:fillRect/>
          </a:stretch>
        </p:blipFill>
        <p:spPr>
          <a:xfrm>
            <a:off x="774073" y="345948"/>
            <a:ext cx="9177527" cy="6876289"/>
          </a:xfrm>
          <a:prstGeom prst="rect">
            <a:avLst/>
          </a:prstGeom>
          <a:noFill/>
        </p:spPr>
      </p:pic>
      <p:sp>
        <p:nvSpPr>
          <p:cNvPr id="79" name="Text Box79"/>
          <p:cNvSpPr txBox="1"/>
          <p:nvPr/>
        </p:nvSpPr>
        <p:spPr>
          <a:xfrm>
            <a:off x="1260229" y="955091"/>
            <a:ext cx="8133521" cy="2221121"/>
          </a:xfrm>
          <a:prstGeom prst="rect">
            <a:avLst/>
          </a:prstGeom>
          <a:noFill/>
        </p:spPr>
        <p:txBody>
          <a:bodyPr wrap="square" lIns="0" tIns="0" rIns="0" rtlCol="0">
            <a:spAutoFit/>
          </a:bodyPr>
          <a:lstStyle/>
          <a:p>
            <a:pPr marR="254248" indent="1" algn="l" rtl="0">
              <a:lnSpc>
                <a:spcPts val="2108"/>
              </a:lnSpc>
            </a:pPr>
            <a:r>
              <a:rPr lang="en-US" altLang="zh-CN" sz="1800" b="1" spc="1" dirty="0">
                <a:solidFill>
                  <a:srgbClr val="777B84"/>
                </a:solidFill>
                <a:latin typeface="Arial"/>
                <a:ea typeface="Arial"/>
                <a:cs typeface="Arial"/>
              </a:rPr>
              <a:t>Bilinci</a:t>
            </a:r>
            <a:r>
              <a:rPr lang="en-US" altLang="zh-CN" sz="1800" b="1" spc="-42" dirty="0">
                <a:solidFill>
                  <a:srgbClr val="777B84"/>
                </a:solidFill>
                <a:latin typeface="Arial"/>
                <a:ea typeface="Arial"/>
                <a:cs typeface="Arial"/>
              </a:rPr>
              <a:t> </a:t>
            </a:r>
            <a:r>
              <a:rPr lang="en-US" altLang="zh-CN" sz="1800" b="1" spc="-13" dirty="0">
                <a:solidFill>
                  <a:srgbClr val="777B84"/>
                </a:solidFill>
                <a:latin typeface="Arial"/>
                <a:ea typeface="Arial"/>
                <a:cs typeface="Arial"/>
              </a:rPr>
              <a:t>Yerinde</a:t>
            </a:r>
            <a:r>
              <a:rPr lang="en-US" altLang="zh-CN" sz="1800" b="1" spc="-516" dirty="0">
                <a:solidFill>
                  <a:srgbClr val="777B84"/>
                </a:solidFill>
                <a:latin typeface="Arial"/>
                <a:ea typeface="Arial"/>
                <a:cs typeface="Arial"/>
              </a:rPr>
              <a:t> </a:t>
            </a:r>
            <a:r>
              <a:rPr lang="en-US" altLang="zh-CN" sz="1800" b="1" spc="-44" dirty="0">
                <a:solidFill>
                  <a:srgbClr val="777B84"/>
                </a:solidFill>
                <a:latin typeface="Arial"/>
                <a:ea typeface="Arial"/>
                <a:cs typeface="Arial"/>
              </a:rPr>
              <a:t>Tam</a:t>
            </a:r>
            <a:r>
              <a:rPr lang="en-US" altLang="zh-CN" sz="1800" b="1" spc="-1101" dirty="0">
                <a:solidFill>
                  <a:srgbClr val="777B84"/>
                </a:solidFill>
                <a:latin typeface="Arial"/>
                <a:ea typeface="Arial"/>
                <a:cs typeface="Arial"/>
              </a:rPr>
              <a:t> </a:t>
            </a:r>
            <a:r>
              <a:rPr lang="en-US" altLang="zh-CN" sz="1800" b="1" spc="0" dirty="0">
                <a:solidFill>
                  <a:srgbClr val="777B84"/>
                </a:solidFill>
                <a:latin typeface="Arial"/>
                <a:ea typeface="Arial"/>
                <a:cs typeface="Arial"/>
              </a:rPr>
              <a:t>Tıkanıkl</a:t>
            </a:r>
            <a:r>
              <a:rPr lang="en-US" altLang="zh-CN" sz="1800" b="1" spc="4" dirty="0">
                <a:solidFill>
                  <a:srgbClr val="777B84"/>
                </a:solidFill>
                <a:latin typeface="Arial"/>
                <a:ea typeface="Arial"/>
                <a:cs typeface="Arial"/>
              </a:rPr>
              <a:t>ık</a:t>
            </a:r>
            <a:r>
              <a:rPr lang="en-US" altLang="zh-CN" sz="1800" b="1" spc="-517" dirty="0">
                <a:solidFill>
                  <a:srgbClr val="777B84"/>
                </a:solidFill>
                <a:latin typeface="Arial"/>
                <a:ea typeface="Arial"/>
                <a:cs typeface="Arial"/>
              </a:rPr>
              <a:t> </a:t>
            </a:r>
            <a:r>
              <a:rPr lang="en-US" altLang="zh-CN" sz="1800" b="1" spc="0" dirty="0">
                <a:solidFill>
                  <a:srgbClr val="777B84"/>
                </a:solidFill>
                <a:latin typeface="Arial"/>
                <a:ea typeface="Arial"/>
                <a:cs typeface="Arial"/>
              </a:rPr>
              <a:t>Olan</a:t>
            </a:r>
            <a:r>
              <a:rPr lang="en-US" altLang="zh-CN" sz="1800" b="1" spc="-601" dirty="0">
                <a:solidFill>
                  <a:srgbClr val="777B84"/>
                </a:solidFill>
                <a:latin typeface="Arial"/>
                <a:ea typeface="Arial"/>
                <a:cs typeface="Arial"/>
              </a:rPr>
              <a:t> </a:t>
            </a:r>
            <a:r>
              <a:rPr lang="en-US" altLang="zh-CN" sz="1800" b="1" spc="0" dirty="0">
                <a:solidFill>
                  <a:srgbClr val="777B84"/>
                </a:solidFill>
                <a:latin typeface="Arial"/>
                <a:ea typeface="Arial"/>
                <a:cs typeface="Arial"/>
              </a:rPr>
              <a:t>Ki</a:t>
            </a:r>
            <a:r>
              <a:rPr lang="en-US" altLang="zh-CN" sz="1800" b="1" spc="-10" dirty="0">
                <a:solidFill>
                  <a:srgbClr val="777B84"/>
                </a:solidFill>
                <a:latin typeface="Arial"/>
                <a:ea typeface="Arial"/>
                <a:cs typeface="Arial"/>
              </a:rPr>
              <a:t>ş</a:t>
            </a:r>
            <a:r>
              <a:rPr lang="en-US" altLang="zh-CN" sz="1800" b="1" spc="0" dirty="0">
                <a:solidFill>
                  <a:srgbClr val="777B84"/>
                </a:solidFill>
                <a:latin typeface="Arial"/>
                <a:ea typeface="Arial"/>
                <a:cs typeface="Arial"/>
              </a:rPr>
              <a:t>ilerde</a:t>
            </a:r>
            <a:r>
              <a:rPr lang="en-US" altLang="zh-CN" sz="1800" b="1" spc="-499" dirty="0">
                <a:solidFill>
                  <a:srgbClr val="777B84"/>
                </a:solidFill>
                <a:latin typeface="Arial"/>
                <a:ea typeface="Arial"/>
                <a:cs typeface="Arial"/>
              </a:rPr>
              <a:t> </a:t>
            </a:r>
            <a:r>
              <a:rPr lang="en-US" altLang="zh-CN" sz="1800" b="1" spc="-1" dirty="0">
                <a:solidFill>
                  <a:srgbClr val="777B84"/>
                </a:solidFill>
                <a:latin typeface="Arial"/>
                <a:ea typeface="Arial"/>
                <a:cs typeface="Arial"/>
              </a:rPr>
              <a:t>Heimlich</a:t>
            </a:r>
            <a:r>
              <a:rPr lang="en-US" altLang="zh-CN" sz="1800" b="1" spc="-590" dirty="0">
                <a:solidFill>
                  <a:srgbClr val="777B84"/>
                </a:solidFill>
                <a:latin typeface="Arial"/>
                <a:ea typeface="Arial"/>
                <a:cs typeface="Arial"/>
              </a:rPr>
              <a:t> </a:t>
            </a:r>
            <a:r>
              <a:rPr lang="en-US" altLang="zh-CN" sz="1800" b="1" spc="-8" dirty="0">
                <a:solidFill>
                  <a:srgbClr val="777B84"/>
                </a:solidFill>
                <a:latin typeface="Arial"/>
                <a:ea typeface="Arial"/>
                <a:cs typeface="Arial"/>
              </a:rPr>
              <a:t>Manevras</a:t>
            </a:r>
            <a:r>
              <a:rPr lang="en-US" altLang="zh-CN" sz="1800" b="1" spc="0" dirty="0">
                <a:solidFill>
                  <a:srgbClr val="777B84"/>
                </a:solidFill>
                <a:latin typeface="Arial"/>
                <a:ea typeface="Arial"/>
                <a:cs typeface="Arial"/>
              </a:rPr>
              <a:t>ı</a:t>
            </a:r>
            <a:r>
              <a:rPr lang="en-US" altLang="zh-CN" sz="1800" b="1" spc="55" dirty="0">
                <a:solidFill>
                  <a:srgbClr val="777B84"/>
                </a:solidFill>
                <a:latin typeface="Arial"/>
                <a:ea typeface="Arial"/>
                <a:cs typeface="Arial"/>
              </a:rPr>
              <a:t> </a:t>
            </a:r>
            <a:r>
              <a:rPr lang="en-US" altLang="zh-CN" sz="1800" b="1" spc="-4" dirty="0">
                <a:solidFill>
                  <a:srgbClr val="777B84"/>
                </a:solidFill>
                <a:latin typeface="Arial"/>
                <a:ea typeface="Arial"/>
                <a:cs typeface="Arial"/>
              </a:rPr>
              <a:t>(Kar</a:t>
            </a:r>
            <a:r>
              <a:rPr lang="en-US" altLang="zh-CN" sz="1800" b="1" spc="3" dirty="0">
                <a:solidFill>
                  <a:srgbClr val="777B84"/>
                </a:solidFill>
                <a:latin typeface="Arial"/>
                <a:ea typeface="Arial"/>
                <a:cs typeface="Arial"/>
              </a:rPr>
              <a:t>ına</a:t>
            </a:r>
            <a:r>
              <a:rPr lang="en-US" altLang="zh-CN" sz="1800" b="1" dirty="0">
                <a:solidFill>
                  <a:srgbClr val="777B84"/>
                </a:solidFill>
                <a:latin typeface="Arial"/>
                <a:ea typeface="Arial"/>
                <a:cs typeface="Arial"/>
              </a:rPr>
              <a:t> </a:t>
            </a:r>
            <a:r>
              <a:rPr lang="en-US" altLang="zh-CN" sz="1800" b="1" spc="-3" dirty="0">
                <a:solidFill>
                  <a:srgbClr val="777B84"/>
                </a:solidFill>
                <a:latin typeface="Arial"/>
                <a:ea typeface="Arial"/>
                <a:cs typeface="Arial"/>
              </a:rPr>
              <a:t>Bası</a:t>
            </a:r>
            <a:r>
              <a:rPr lang="en-US" altLang="zh-CN" sz="1800" b="1" spc="6" dirty="0">
                <a:solidFill>
                  <a:srgbClr val="777B84"/>
                </a:solidFill>
                <a:latin typeface="Arial"/>
                <a:ea typeface="Arial"/>
                <a:cs typeface="Arial"/>
              </a:rPr>
              <a:t> </a:t>
            </a:r>
            <a:r>
              <a:rPr lang="en-US" altLang="zh-CN" sz="1800" b="1" spc="-2" dirty="0">
                <a:solidFill>
                  <a:srgbClr val="777B84"/>
                </a:solidFill>
                <a:latin typeface="Arial"/>
                <a:ea typeface="Arial"/>
                <a:cs typeface="Arial"/>
              </a:rPr>
              <a:t>Uygulama)</a:t>
            </a:r>
            <a:r>
              <a:rPr lang="en-US" altLang="zh-CN" sz="1800" b="1" spc="-75" dirty="0">
                <a:solidFill>
                  <a:srgbClr val="777B84"/>
                </a:solidFill>
                <a:latin typeface="Arial"/>
                <a:ea typeface="Arial"/>
                <a:cs typeface="Arial"/>
              </a:rPr>
              <a:t> </a:t>
            </a:r>
            <a:r>
              <a:rPr lang="en-US" altLang="zh-CN" sz="1800" b="1" spc="-6" dirty="0">
                <a:solidFill>
                  <a:srgbClr val="777B84"/>
                </a:solidFill>
                <a:latin typeface="Arial"/>
                <a:ea typeface="Arial"/>
                <a:cs typeface="Arial"/>
              </a:rPr>
              <a:t>Nas</a:t>
            </a:r>
            <a:r>
              <a:rPr lang="en-US" altLang="zh-CN" sz="1800" b="1" spc="0" dirty="0">
                <a:solidFill>
                  <a:srgbClr val="777B84"/>
                </a:solidFill>
                <a:latin typeface="Arial"/>
                <a:ea typeface="Arial"/>
                <a:cs typeface="Arial"/>
              </a:rPr>
              <a:t>ıl</a:t>
            </a:r>
            <a:r>
              <a:rPr lang="en-US" altLang="zh-CN" sz="1800" b="1" spc="11" dirty="0">
                <a:solidFill>
                  <a:srgbClr val="777B84"/>
                </a:solidFill>
                <a:latin typeface="Arial"/>
                <a:ea typeface="Arial"/>
                <a:cs typeface="Arial"/>
              </a:rPr>
              <a:t> </a:t>
            </a:r>
            <a:r>
              <a:rPr lang="en-US" altLang="zh-CN" sz="1800" b="1" spc="-2" dirty="0">
                <a:solidFill>
                  <a:srgbClr val="777B84"/>
                </a:solidFill>
                <a:latin typeface="Arial"/>
                <a:ea typeface="Arial"/>
                <a:cs typeface="Arial"/>
              </a:rPr>
              <a:t>Uygulan</a:t>
            </a:r>
            <a:r>
              <a:rPr lang="en-US" altLang="zh-CN" sz="1800" b="1" spc="0" dirty="0">
                <a:solidFill>
                  <a:srgbClr val="777B84"/>
                </a:solidFill>
                <a:latin typeface="Arial"/>
                <a:ea typeface="Arial"/>
                <a:cs typeface="Arial"/>
              </a:rPr>
              <a:t>ır?</a:t>
            </a:r>
            <a:endParaRPr lang="en-US" altLang="zh-CN" sz="1800" dirty="0">
              <a:latin typeface="Arial"/>
              <a:ea typeface="Arial"/>
              <a:cs typeface="Arial"/>
            </a:endParaRPr>
          </a:p>
          <a:p>
            <a:pPr marL="1" algn="l" rtl="0">
              <a:lnSpc>
                <a:spcPts val="2038"/>
              </a:lnSpc>
              <a:spcBef>
                <a:spcPts val="2279"/>
              </a:spcBef>
            </a:pPr>
            <a:r>
              <a:rPr lang="en-US" altLang="zh-CN" sz="1800" spc="0" dirty="0">
                <a:solidFill>
                  <a:srgbClr val="000000"/>
                </a:solidFill>
                <a:latin typeface="Arial"/>
                <a:ea typeface="Arial"/>
                <a:cs typeface="Arial"/>
              </a:rPr>
              <a:t></a:t>
            </a:r>
            <a:r>
              <a:rPr lang="en-US" altLang="zh-CN" sz="1800" spc="-852" dirty="0">
                <a:solidFill>
                  <a:srgbClr val="000000"/>
                </a:solidFill>
                <a:latin typeface="Arial"/>
                <a:ea typeface="Arial"/>
                <a:cs typeface="Arial"/>
              </a:rPr>
              <a:t> </a:t>
            </a:r>
            <a:r>
              <a:rPr lang="en-US" altLang="zh-CN" sz="1800" dirty="0">
                <a:solidFill>
                  <a:srgbClr val="000000"/>
                </a:solidFill>
                <a:latin typeface="Arial"/>
                <a:ea typeface="Arial"/>
                <a:cs typeface="Arial"/>
              </a:rPr>
              <a:t>Hasta ayakta ya da oturur pozisyonda olabilir,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Hastanın yanında veya arkasında durulur,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Bir elle göğsü desteklenerek öne eğilmesi sağlanır,</a:t>
            </a:r>
            <a:endParaRPr lang="en-US" altLang="zh-CN" sz="1800" dirty="0">
              <a:latin typeface="Arial"/>
              <a:ea typeface="Arial"/>
              <a:cs typeface="Arial"/>
            </a:endParaRPr>
          </a:p>
          <a:p>
            <a:pPr marL="1" algn="l" rtl="0">
              <a:lnSpc>
                <a:spcPts val="2160"/>
              </a:lnSpc>
            </a:pPr>
            <a:r>
              <a:rPr lang="en-US" altLang="zh-CN" sz="1800" dirty="0">
                <a:solidFill>
                  <a:srgbClr val="000000"/>
                </a:solidFill>
                <a:latin typeface="Arial"/>
                <a:ea typeface="Arial"/>
                <a:cs typeface="Arial"/>
              </a:rPr>
              <a:t> Diğer elin topuğu ile hızla 5 kez sırt ına ( kürek kemikleri arasına) süpürür tarzda vurulur,</a:t>
            </a:r>
            <a:endParaRPr lang="en-US" altLang="zh-CN" sz="1800" dirty="0">
              <a:latin typeface="Arial"/>
              <a:ea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81"/>
          <p:cNvPicPr>
            <a:picLocks noChangeAspect="1"/>
          </p:cNvPicPr>
          <p:nvPr/>
        </p:nvPicPr>
        <p:blipFill>
          <a:blip r:embed="rId2"/>
          <a:stretch>
            <a:fillRect/>
          </a:stretch>
        </p:blipFill>
        <p:spPr>
          <a:xfrm>
            <a:off x="774073" y="345948"/>
            <a:ext cx="9177527" cy="6876289"/>
          </a:xfrm>
          <a:prstGeom prst="rect">
            <a:avLst/>
          </a:prstGeom>
          <a:noFill/>
        </p:spPr>
      </p:pic>
      <p:sp>
        <p:nvSpPr>
          <p:cNvPr id="82" name="Text Box82"/>
          <p:cNvSpPr txBox="1"/>
          <p:nvPr/>
        </p:nvSpPr>
        <p:spPr>
          <a:xfrm>
            <a:off x="1171837" y="1019404"/>
            <a:ext cx="8134205" cy="1387559"/>
          </a:xfrm>
          <a:prstGeom prst="rect">
            <a:avLst/>
          </a:prstGeom>
          <a:noFill/>
        </p:spPr>
        <p:txBody>
          <a:bodyPr wrap="square" lIns="0" tIns="0" rIns="0" rtlCol="0">
            <a:spAutoFit/>
          </a:bodyPr>
          <a:lstStyle/>
          <a:p>
            <a:pPr marL="1" algn="l" rtl="0">
              <a:lnSpc>
                <a:spcPts val="2038"/>
              </a:lnSpc>
            </a:pPr>
            <a:r>
              <a:rPr lang="en-US" altLang="zh-CN" sz="1800" dirty="0">
                <a:solidFill>
                  <a:srgbClr val="000000"/>
                </a:solidFill>
                <a:latin typeface="Arial"/>
                <a:ea typeface="Arial"/>
                <a:cs typeface="Arial"/>
              </a:rPr>
              <a:t> Tıkanıklığın açılıp açılmadığına bakılır, açıldıysa işlem durdurulur,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Tıkanıklık açılmadıysa heimlich manevrası yapılır;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Hastanın arkasına geçip sarılarak gövdesi kavranır,</a:t>
            </a:r>
            <a:endParaRPr lang="en-US" altLang="zh-CN" sz="1800" dirty="0">
              <a:latin typeface="Arial"/>
              <a:ea typeface="Arial"/>
              <a:cs typeface="Arial"/>
            </a:endParaRPr>
          </a:p>
          <a:p>
            <a:pPr indent="1" algn="l" rtl="0">
              <a:lnSpc>
                <a:spcPts val="2160"/>
              </a:lnSpc>
            </a:pPr>
            <a:r>
              <a:rPr lang="en-US" altLang="zh-CN" sz="1800" dirty="0">
                <a:solidFill>
                  <a:srgbClr val="000000"/>
                </a:solidFill>
                <a:latin typeface="Arial"/>
                <a:ea typeface="Arial"/>
                <a:cs typeface="Arial"/>
              </a:rPr>
              <a:t> Bir elin başparmağı midenin üst kısmına, göğüs kemiği altına gelecek şekilde yumruk yaparak konur. Diğer el ile yumruk yapılan el kavranır,</a:t>
            </a:r>
            <a:endParaRPr lang="en-US" altLang="zh-CN" sz="1800" dirty="0">
              <a:latin typeface="Arial"/>
              <a:ea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5"/>
          <p:cNvPicPr>
            <a:picLocks noChangeAspect="1"/>
          </p:cNvPicPr>
          <p:nvPr/>
        </p:nvPicPr>
        <p:blipFill>
          <a:blip r:embed="rId2"/>
          <a:stretch>
            <a:fillRect/>
          </a:stretch>
        </p:blipFill>
        <p:spPr>
          <a:xfrm>
            <a:off x="774073" y="345948"/>
            <a:ext cx="9177527" cy="6876289"/>
          </a:xfrm>
          <a:prstGeom prst="rect">
            <a:avLst/>
          </a:prstGeom>
          <a:noFill/>
        </p:spPr>
      </p:pic>
      <p:sp>
        <p:nvSpPr>
          <p:cNvPr id="4" name="Text Box4"/>
          <p:cNvSpPr txBox="1"/>
          <p:nvPr/>
        </p:nvSpPr>
        <p:spPr>
          <a:xfrm>
            <a:off x="6989774" y="6707208"/>
            <a:ext cx="1948074" cy="225703"/>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lnSpc>
                <a:spcPts val="1358"/>
              </a:lnSpc>
            </a:pPr>
            <a:r>
              <a:rPr lang="tr-TR" altLang="zh-CN" sz="1200" b="1" spc="-6" dirty="0" smtClean="0">
                <a:latin typeface="Arial"/>
                <a:ea typeface="Arial"/>
                <a:cs typeface="Arial"/>
              </a:rPr>
              <a:t>Doruk sürücü kursu</a:t>
            </a:r>
            <a:endParaRPr lang="en-US" altLang="zh-CN" sz="1200" b="1" dirty="0">
              <a:latin typeface="Arial"/>
              <a:ea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84"/>
          <p:cNvPicPr>
            <a:picLocks noChangeAspect="1"/>
          </p:cNvPicPr>
          <p:nvPr/>
        </p:nvPicPr>
        <p:blipFill>
          <a:blip r:embed="rId2"/>
          <a:stretch>
            <a:fillRect/>
          </a:stretch>
        </p:blipFill>
        <p:spPr>
          <a:xfrm>
            <a:off x="774073" y="345948"/>
            <a:ext cx="9177527" cy="6876289"/>
          </a:xfrm>
          <a:prstGeom prst="rect">
            <a:avLst/>
          </a:prstGeom>
          <a:noFill/>
        </p:spPr>
      </p:pic>
      <p:sp>
        <p:nvSpPr>
          <p:cNvPr id="85" name="Text Box85"/>
          <p:cNvSpPr txBox="1"/>
          <p:nvPr/>
        </p:nvSpPr>
        <p:spPr>
          <a:xfrm>
            <a:off x="1260230" y="885293"/>
            <a:ext cx="6773729" cy="2239074"/>
          </a:xfrm>
          <a:prstGeom prst="rect">
            <a:avLst/>
          </a:prstGeom>
          <a:noFill/>
        </p:spPr>
        <p:txBody>
          <a:bodyPr wrap="square" lIns="0" tIns="0" rIns="0" rtlCol="0">
            <a:spAutoFit/>
          </a:bodyPr>
          <a:lstStyle/>
          <a:p>
            <a:pPr algn="l" rtl="0">
              <a:lnSpc>
                <a:spcPts val="2038"/>
              </a:lnSpc>
            </a:pPr>
            <a:r>
              <a:rPr lang="en-US" altLang="zh-CN" sz="1800" dirty="0">
                <a:solidFill>
                  <a:srgbClr val="000000"/>
                </a:solidFill>
                <a:latin typeface="Arial"/>
                <a:ea typeface="Arial"/>
                <a:cs typeface="Arial"/>
              </a:rPr>
              <a:t> Kuvvetle arkaya ve yukarı doğru bastırılır,</a:t>
            </a:r>
            <a:endParaRPr lang="en-US" altLang="zh-CN" sz="1800" dirty="0">
              <a:latin typeface="Arial"/>
              <a:ea typeface="Arial"/>
              <a:cs typeface="Arial"/>
            </a:endParaRPr>
          </a:p>
          <a:p>
            <a:pPr marR="532899" algn="l" rtl="0">
              <a:lnSpc>
                <a:spcPts val="2160"/>
              </a:lnSpc>
            </a:pPr>
            <a:r>
              <a:rPr lang="en-US" altLang="zh-CN" sz="1800" dirty="0">
                <a:solidFill>
                  <a:srgbClr val="000000"/>
                </a:solidFill>
                <a:latin typeface="Arial"/>
                <a:ea typeface="Arial"/>
                <a:cs typeface="Arial"/>
              </a:rPr>
              <a:t> Bu hareket 5 kez yabancı cisim çıkıncaya kadar tekrarlanır,  Tıkanıklık açılmadıysa tekrar sırtına vurulur,</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 Bu işlemler 5’er kez olacak şekilde dönüşümlü olarak tekrarlanır,  Hastanın bilinci kapanırsa, sert zemin üzerine yatırılır,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Şah damarından nabız ve solunum değerlendirilir,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Tıbbi yardım istenir (112),</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Temel yaşam desteği uygulanır.</a:t>
            </a:r>
            <a:endParaRPr lang="en-US" altLang="zh-CN" sz="1800" dirty="0">
              <a:latin typeface="Arial"/>
              <a:ea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87"/>
          <p:cNvPicPr>
            <a:picLocks noChangeAspect="1"/>
          </p:cNvPicPr>
          <p:nvPr/>
        </p:nvPicPr>
        <p:blipFill>
          <a:blip r:embed="rId2"/>
          <a:stretch>
            <a:fillRect/>
          </a:stretch>
        </p:blipFill>
        <p:spPr>
          <a:xfrm>
            <a:off x="774073" y="345948"/>
            <a:ext cx="9177527" cy="6876289"/>
          </a:xfrm>
          <a:prstGeom prst="rect">
            <a:avLst/>
          </a:prstGeom>
          <a:noFill/>
        </p:spPr>
      </p:pic>
      <p:sp>
        <p:nvSpPr>
          <p:cNvPr id="4" name="Text Box4"/>
          <p:cNvSpPr txBox="1"/>
          <p:nvPr/>
        </p:nvSpPr>
        <p:spPr>
          <a:xfrm>
            <a:off x="7275526" y="6921522"/>
            <a:ext cx="1948074" cy="225703"/>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lnSpc>
                <a:spcPts val="1358"/>
              </a:lnSpc>
            </a:pPr>
            <a:r>
              <a:rPr lang="tr-TR" altLang="zh-CN" sz="1200" b="1" spc="-6" dirty="0" smtClean="0">
                <a:latin typeface="Arial"/>
                <a:ea typeface="Arial"/>
                <a:cs typeface="Arial"/>
              </a:rPr>
              <a:t>Doruk sürücü kursu</a:t>
            </a:r>
            <a:endParaRPr lang="en-US" altLang="zh-CN" sz="1200" b="1" dirty="0">
              <a:latin typeface="Arial"/>
              <a:ea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age89"/>
          <p:cNvPicPr>
            <a:picLocks noChangeAspect="1"/>
          </p:cNvPicPr>
          <p:nvPr/>
        </p:nvPicPr>
        <p:blipFill>
          <a:blip r:embed="rId2"/>
          <a:stretch>
            <a:fillRect/>
          </a:stretch>
        </p:blipFill>
        <p:spPr>
          <a:xfrm>
            <a:off x="774073" y="345948"/>
            <a:ext cx="9177527" cy="6876289"/>
          </a:xfrm>
          <a:prstGeom prst="rect">
            <a:avLst/>
          </a:prstGeom>
          <a:noFill/>
        </p:spPr>
      </p:pic>
      <p:sp>
        <p:nvSpPr>
          <p:cNvPr id="4" name="Text Box4"/>
          <p:cNvSpPr txBox="1"/>
          <p:nvPr/>
        </p:nvSpPr>
        <p:spPr>
          <a:xfrm>
            <a:off x="4203692" y="777854"/>
            <a:ext cx="1948074" cy="225703"/>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lnSpc>
                <a:spcPts val="1358"/>
              </a:lnSpc>
            </a:pPr>
            <a:r>
              <a:rPr lang="tr-TR" altLang="zh-CN" sz="1200" b="1" spc="-6" dirty="0" smtClean="0">
                <a:latin typeface="Arial"/>
                <a:ea typeface="Arial"/>
                <a:cs typeface="Arial"/>
              </a:rPr>
              <a:t>Doruk sürücü kursu</a:t>
            </a:r>
            <a:endParaRPr lang="en-US" altLang="zh-CN" sz="1200" b="1" dirty="0">
              <a:latin typeface="Arial"/>
              <a:ea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Image91"/>
          <p:cNvPicPr>
            <a:picLocks noChangeAspect="1"/>
          </p:cNvPicPr>
          <p:nvPr/>
        </p:nvPicPr>
        <p:blipFill>
          <a:blip r:embed="rId2"/>
          <a:stretch>
            <a:fillRect/>
          </a:stretch>
        </p:blipFill>
        <p:spPr>
          <a:xfrm>
            <a:off x="774073" y="345948"/>
            <a:ext cx="9177527" cy="6876289"/>
          </a:xfrm>
          <a:prstGeom prst="rect">
            <a:avLst/>
          </a:prstGeom>
          <a:noFill/>
        </p:spPr>
      </p:pic>
      <p:sp>
        <p:nvSpPr>
          <p:cNvPr id="92" name="Text Box92"/>
          <p:cNvSpPr txBox="1"/>
          <p:nvPr/>
        </p:nvSpPr>
        <p:spPr>
          <a:xfrm>
            <a:off x="1260229" y="863651"/>
            <a:ext cx="8134661" cy="3893374"/>
          </a:xfrm>
          <a:prstGeom prst="rect">
            <a:avLst/>
          </a:prstGeom>
          <a:noFill/>
        </p:spPr>
        <p:txBody>
          <a:bodyPr wrap="square" lIns="0" tIns="0" rIns="0" rtlCol="0">
            <a:spAutoFit/>
          </a:bodyPr>
          <a:lstStyle/>
          <a:p>
            <a:pPr marL="1" algn="l" rtl="0">
              <a:lnSpc>
                <a:spcPts val="2056"/>
              </a:lnSpc>
            </a:pPr>
            <a:r>
              <a:rPr lang="en-US" altLang="zh-CN" sz="1800" b="1" spc="-1" dirty="0">
                <a:solidFill>
                  <a:srgbClr val="777B84"/>
                </a:solidFill>
                <a:latin typeface="Arial"/>
                <a:ea typeface="Arial"/>
                <a:cs typeface="Arial"/>
              </a:rPr>
              <a:t>Bebeklerde</a:t>
            </a:r>
            <a:r>
              <a:rPr lang="en-US" altLang="zh-CN" sz="1800" b="1" spc="-495" dirty="0">
                <a:solidFill>
                  <a:srgbClr val="777B84"/>
                </a:solidFill>
                <a:latin typeface="Arial"/>
                <a:ea typeface="Arial"/>
                <a:cs typeface="Arial"/>
              </a:rPr>
              <a:t> </a:t>
            </a:r>
            <a:r>
              <a:rPr lang="en-US" altLang="zh-CN" sz="1800" b="1" spc="0" dirty="0">
                <a:solidFill>
                  <a:srgbClr val="777B84"/>
                </a:solidFill>
                <a:latin typeface="Arial"/>
                <a:ea typeface="Arial"/>
                <a:cs typeface="Arial"/>
              </a:rPr>
              <a:t>tam</a:t>
            </a:r>
            <a:r>
              <a:rPr lang="en-US" altLang="zh-CN" sz="1800" b="1" spc="-1105" dirty="0">
                <a:solidFill>
                  <a:srgbClr val="777B84"/>
                </a:solidFill>
                <a:latin typeface="Arial"/>
                <a:ea typeface="Arial"/>
                <a:cs typeface="Arial"/>
              </a:rPr>
              <a:t> </a:t>
            </a:r>
            <a:r>
              <a:rPr lang="en-US" altLang="zh-CN" sz="1800" b="1" spc="0" dirty="0">
                <a:solidFill>
                  <a:srgbClr val="777B84"/>
                </a:solidFill>
                <a:latin typeface="Arial"/>
                <a:ea typeface="Arial"/>
                <a:cs typeface="Arial"/>
              </a:rPr>
              <a:t>t</a:t>
            </a:r>
            <a:r>
              <a:rPr lang="en-US" altLang="zh-CN" sz="1800" b="1" spc="-1" dirty="0">
                <a:solidFill>
                  <a:srgbClr val="777B84"/>
                </a:solidFill>
                <a:latin typeface="Arial"/>
                <a:ea typeface="Arial"/>
                <a:cs typeface="Arial"/>
              </a:rPr>
              <a:t>ıkan</a:t>
            </a:r>
            <a:r>
              <a:rPr lang="en-US" altLang="zh-CN" sz="1800" b="1" spc="0" dirty="0">
                <a:solidFill>
                  <a:srgbClr val="777B84"/>
                </a:solidFill>
                <a:latin typeface="Arial"/>
                <a:ea typeface="Arial"/>
                <a:cs typeface="Arial"/>
              </a:rPr>
              <a:t>ıkl</a:t>
            </a:r>
            <a:r>
              <a:rPr lang="en-US" altLang="zh-CN" sz="1800" b="1" spc="4" dirty="0">
                <a:solidFill>
                  <a:srgbClr val="777B84"/>
                </a:solidFill>
                <a:latin typeface="Arial"/>
                <a:ea typeface="Arial"/>
                <a:cs typeface="Arial"/>
              </a:rPr>
              <a:t>ık</a:t>
            </a:r>
            <a:r>
              <a:rPr lang="en-US" altLang="zh-CN" sz="1800" b="1" spc="-505" dirty="0">
                <a:solidFill>
                  <a:srgbClr val="777B84"/>
                </a:solidFill>
                <a:latin typeface="Arial"/>
                <a:ea typeface="Arial"/>
                <a:cs typeface="Arial"/>
              </a:rPr>
              <a:t> </a:t>
            </a:r>
            <a:r>
              <a:rPr lang="en-US" altLang="zh-CN" sz="1800" b="1" spc="0" dirty="0">
                <a:solidFill>
                  <a:srgbClr val="777B84"/>
                </a:solidFill>
                <a:latin typeface="Arial"/>
                <a:ea typeface="Arial"/>
                <a:cs typeface="Arial"/>
              </a:rPr>
              <a:t>olan</a:t>
            </a:r>
            <a:r>
              <a:rPr lang="en-US" altLang="zh-CN" sz="1800" b="1" spc="-601" dirty="0">
                <a:solidFill>
                  <a:srgbClr val="777B84"/>
                </a:solidFill>
                <a:latin typeface="Arial"/>
                <a:ea typeface="Arial"/>
                <a:cs typeface="Arial"/>
              </a:rPr>
              <a:t> </a:t>
            </a:r>
            <a:r>
              <a:rPr lang="en-US" altLang="zh-CN" sz="1800" b="1" spc="-10" dirty="0">
                <a:solidFill>
                  <a:srgbClr val="777B84"/>
                </a:solidFill>
                <a:latin typeface="Arial"/>
                <a:ea typeface="Arial"/>
                <a:cs typeface="Arial"/>
              </a:rPr>
              <a:t>hava</a:t>
            </a:r>
            <a:r>
              <a:rPr lang="en-US" altLang="zh-CN" sz="1800" b="1" spc="-467" dirty="0">
                <a:solidFill>
                  <a:srgbClr val="777B84"/>
                </a:solidFill>
                <a:latin typeface="Arial"/>
                <a:ea typeface="Arial"/>
                <a:cs typeface="Arial"/>
              </a:rPr>
              <a:t> </a:t>
            </a:r>
            <a:r>
              <a:rPr lang="en-US" altLang="zh-CN" sz="1800" b="1" spc="0" dirty="0">
                <a:solidFill>
                  <a:srgbClr val="777B84"/>
                </a:solidFill>
                <a:latin typeface="Arial"/>
                <a:ea typeface="Arial"/>
                <a:cs typeface="Arial"/>
              </a:rPr>
              <a:t>yolunun</a:t>
            </a:r>
            <a:r>
              <a:rPr lang="en-US" altLang="zh-CN" sz="1800" b="1" spc="-600" dirty="0">
                <a:solidFill>
                  <a:srgbClr val="777B84"/>
                </a:solidFill>
                <a:latin typeface="Arial"/>
                <a:ea typeface="Arial"/>
                <a:cs typeface="Arial"/>
              </a:rPr>
              <a:t> </a:t>
            </a:r>
            <a:r>
              <a:rPr lang="en-US" altLang="zh-CN" sz="1800" b="1" spc="-7" dirty="0">
                <a:solidFill>
                  <a:srgbClr val="777B84"/>
                </a:solidFill>
                <a:latin typeface="Arial"/>
                <a:ea typeface="Arial"/>
                <a:cs typeface="Arial"/>
              </a:rPr>
              <a:t>aç</a:t>
            </a:r>
            <a:r>
              <a:rPr lang="en-US" altLang="zh-CN" sz="1800" b="1" spc="-2" dirty="0">
                <a:solidFill>
                  <a:srgbClr val="777B84"/>
                </a:solidFill>
                <a:latin typeface="Arial"/>
                <a:ea typeface="Arial"/>
                <a:cs typeface="Arial"/>
              </a:rPr>
              <a:t>ılmas</a:t>
            </a:r>
            <a:r>
              <a:rPr lang="en-US" altLang="zh-CN" sz="1800" b="1" spc="0" dirty="0">
                <a:solidFill>
                  <a:srgbClr val="777B84"/>
                </a:solidFill>
                <a:latin typeface="Arial"/>
                <a:ea typeface="Arial"/>
                <a:cs typeface="Arial"/>
              </a:rPr>
              <a:t>ı</a:t>
            </a:r>
            <a:r>
              <a:rPr lang="en-US" altLang="zh-CN" sz="1800" b="1" spc="5" dirty="0">
                <a:solidFill>
                  <a:srgbClr val="777B84"/>
                </a:solidFill>
                <a:latin typeface="Arial"/>
                <a:ea typeface="Arial"/>
                <a:cs typeface="Arial"/>
              </a:rPr>
              <a:t> </a:t>
            </a:r>
            <a:r>
              <a:rPr lang="en-US" altLang="zh-CN" sz="1800" b="1" spc="0" dirty="0">
                <a:solidFill>
                  <a:srgbClr val="777B84"/>
                </a:solidFill>
                <a:latin typeface="Arial"/>
                <a:ea typeface="Arial"/>
                <a:cs typeface="Arial"/>
              </a:rPr>
              <a:t>:</a:t>
            </a:r>
            <a:endParaRPr lang="en-US" altLang="zh-CN" sz="1800" dirty="0">
              <a:latin typeface="Arial"/>
              <a:ea typeface="Arial"/>
              <a:cs typeface="Arial"/>
            </a:endParaRPr>
          </a:p>
          <a:p>
            <a:pPr marL="1" algn="l" rtl="0">
              <a:lnSpc>
                <a:spcPts val="2038"/>
              </a:lnSpc>
              <a:spcBef>
                <a:spcPts val="119"/>
              </a:spcBef>
            </a:pPr>
            <a:r>
              <a:rPr lang="en-US" altLang="zh-CN" sz="1800" dirty="0">
                <a:solidFill>
                  <a:srgbClr val="000000"/>
                </a:solidFill>
                <a:latin typeface="Arial"/>
                <a:ea typeface="Arial"/>
                <a:cs typeface="Arial"/>
              </a:rPr>
              <a:t> Bebek ilkyardımcının bir kolu üzerine ters olarak yatırılır,</a:t>
            </a:r>
            <a:endParaRPr lang="en-US" altLang="zh-CN" sz="1800" dirty="0">
              <a:latin typeface="Arial"/>
              <a:ea typeface="Arial"/>
              <a:cs typeface="Arial"/>
            </a:endParaRPr>
          </a:p>
          <a:p>
            <a:pPr marL="1" marR="564" algn="l" rtl="0">
              <a:lnSpc>
                <a:spcPts val="2160"/>
              </a:lnSpc>
            </a:pPr>
            <a:r>
              <a:rPr lang="en-US" altLang="zh-CN" sz="1800" dirty="0">
                <a:solidFill>
                  <a:srgbClr val="000000"/>
                </a:solidFill>
                <a:latin typeface="Arial"/>
                <a:ea typeface="Arial"/>
                <a:cs typeface="Arial"/>
              </a:rPr>
              <a:t> Başparmak ve diğer parmakların yardımıyla bebeğin çenesi kavranarak boynundan tutulur ve yüzüstü pozisyonda öne doğru eğilir,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Baş gergin ve gövdesinden aşağıda bir pozisyonda tutulur,</a:t>
            </a:r>
            <a:endParaRPr lang="en-US" altLang="zh-CN" sz="1800" dirty="0">
              <a:latin typeface="Arial"/>
              <a:ea typeface="Arial"/>
              <a:cs typeface="Arial"/>
            </a:endParaRPr>
          </a:p>
          <a:p>
            <a:pPr marR="12146" algn="l" rtl="0">
              <a:lnSpc>
                <a:spcPts val="2160"/>
              </a:lnSpc>
            </a:pPr>
            <a:r>
              <a:rPr lang="en-US" altLang="zh-CN" sz="1800" dirty="0">
                <a:solidFill>
                  <a:srgbClr val="000000"/>
                </a:solidFill>
                <a:latin typeface="Arial"/>
                <a:ea typeface="Arial"/>
                <a:cs typeface="Arial"/>
              </a:rPr>
              <a:t> 5 kez el bileğinin iç kısmı ile bebeğin sırtına kürek kemiklerinin arasına hafifçe vurulur,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Diğer kolun üzerine başı elle kavranarak sırtüstü çevrilir,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Yabancı cismin çıkıp çıkmadığına bakılır,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Çıkmadıysa başı gövdesinden aşağıda olacak sırtüstü şekilde tutulur,</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 5 kez iki parmakla göğüs kemiğinin alt kısmından karnın üs kısmına baskı uygulanır,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Yabancı cisim çıkana kadar devam edilir,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Tıbbi yardım istenir (112).</a:t>
            </a:r>
            <a:endParaRPr lang="en-US" altLang="zh-CN" sz="1800" dirty="0">
              <a:latin typeface="Arial"/>
              <a:ea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94"/>
          <p:cNvPicPr>
            <a:picLocks noChangeAspect="1"/>
          </p:cNvPicPr>
          <p:nvPr/>
        </p:nvPicPr>
        <p:blipFill>
          <a:blip r:embed="rId2"/>
          <a:stretch>
            <a:fillRect/>
          </a:stretch>
        </p:blipFill>
        <p:spPr>
          <a:xfrm>
            <a:off x="774073" y="345948"/>
            <a:ext cx="9177527" cy="687628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96"/>
          <p:cNvPicPr>
            <a:picLocks noChangeAspect="1"/>
          </p:cNvPicPr>
          <p:nvPr/>
        </p:nvPicPr>
        <p:blipFill>
          <a:blip r:embed="rId2"/>
          <a:stretch>
            <a:fillRect/>
          </a:stretch>
        </p:blipFill>
        <p:spPr>
          <a:xfrm>
            <a:off x="774073" y="345948"/>
            <a:ext cx="9177527" cy="6876289"/>
          </a:xfrm>
          <a:prstGeom prst="rect">
            <a:avLst/>
          </a:prstGeom>
          <a:noFill/>
        </p:spPr>
      </p:pic>
      <p:sp>
        <p:nvSpPr>
          <p:cNvPr id="97" name="Text Box97"/>
          <p:cNvSpPr txBox="1"/>
          <p:nvPr/>
        </p:nvSpPr>
        <p:spPr>
          <a:xfrm>
            <a:off x="1190125" y="1026720"/>
            <a:ext cx="8207361" cy="3688189"/>
          </a:xfrm>
          <a:prstGeom prst="rect">
            <a:avLst/>
          </a:prstGeom>
          <a:noFill/>
        </p:spPr>
        <p:txBody>
          <a:bodyPr wrap="square" lIns="0" tIns="0" rIns="0" rtlCol="0">
            <a:spAutoFit/>
          </a:bodyPr>
          <a:lstStyle/>
          <a:p>
            <a:pPr marL="1" algn="l" rtl="0">
              <a:lnSpc>
                <a:spcPts val="2056"/>
              </a:lnSpc>
            </a:pPr>
            <a:r>
              <a:rPr lang="en-US" altLang="zh-CN" sz="1800" b="1" spc="-2" dirty="0">
                <a:solidFill>
                  <a:srgbClr val="777B84"/>
                </a:solidFill>
                <a:latin typeface="Arial"/>
                <a:ea typeface="Arial"/>
                <a:cs typeface="Arial"/>
              </a:rPr>
              <a:t>Kısmi</a:t>
            </a:r>
            <a:r>
              <a:rPr lang="en-US" altLang="zh-CN" sz="1800" b="1" spc="8" dirty="0">
                <a:solidFill>
                  <a:srgbClr val="777B84"/>
                </a:solidFill>
                <a:latin typeface="Arial"/>
                <a:ea typeface="Arial"/>
                <a:cs typeface="Arial"/>
              </a:rPr>
              <a:t> </a:t>
            </a:r>
            <a:r>
              <a:rPr lang="en-US" altLang="zh-CN" sz="1800" b="1" spc="0" dirty="0">
                <a:solidFill>
                  <a:srgbClr val="777B84"/>
                </a:solidFill>
                <a:latin typeface="Arial"/>
                <a:ea typeface="Arial"/>
                <a:cs typeface="Arial"/>
              </a:rPr>
              <a:t>Tıkanıkl</a:t>
            </a:r>
            <a:r>
              <a:rPr lang="en-US" altLang="zh-CN" sz="1800" b="1" spc="4" dirty="0">
                <a:solidFill>
                  <a:srgbClr val="777B84"/>
                </a:solidFill>
                <a:latin typeface="Arial"/>
                <a:ea typeface="Arial"/>
                <a:cs typeface="Arial"/>
              </a:rPr>
              <a:t>ık</a:t>
            </a:r>
            <a:r>
              <a:rPr lang="en-US" altLang="zh-CN" sz="1800" b="1" spc="-517" dirty="0">
                <a:solidFill>
                  <a:srgbClr val="777B84"/>
                </a:solidFill>
                <a:latin typeface="Arial"/>
                <a:ea typeface="Arial"/>
                <a:cs typeface="Arial"/>
              </a:rPr>
              <a:t> </a:t>
            </a:r>
            <a:r>
              <a:rPr lang="en-US" altLang="zh-CN" sz="1800" b="1" spc="0" dirty="0">
                <a:solidFill>
                  <a:srgbClr val="777B84"/>
                </a:solidFill>
                <a:latin typeface="Arial"/>
                <a:ea typeface="Arial"/>
                <a:cs typeface="Arial"/>
              </a:rPr>
              <a:t>Olan</a:t>
            </a:r>
            <a:r>
              <a:rPr lang="en-US" altLang="zh-CN" sz="1800" b="1" spc="-601" dirty="0">
                <a:solidFill>
                  <a:srgbClr val="777B84"/>
                </a:solidFill>
                <a:latin typeface="Arial"/>
                <a:ea typeface="Arial"/>
                <a:cs typeface="Arial"/>
              </a:rPr>
              <a:t> </a:t>
            </a:r>
            <a:r>
              <a:rPr lang="en-US" altLang="zh-CN" sz="1800" b="1" spc="0" dirty="0">
                <a:solidFill>
                  <a:srgbClr val="777B84"/>
                </a:solidFill>
                <a:latin typeface="Arial"/>
                <a:ea typeface="Arial"/>
                <a:cs typeface="Arial"/>
              </a:rPr>
              <a:t>Ki</a:t>
            </a:r>
            <a:r>
              <a:rPr lang="en-US" altLang="zh-CN" sz="1800" b="1" spc="-10" dirty="0">
                <a:solidFill>
                  <a:srgbClr val="777B84"/>
                </a:solidFill>
                <a:latin typeface="Arial"/>
                <a:ea typeface="Arial"/>
                <a:cs typeface="Arial"/>
              </a:rPr>
              <a:t>ş</a:t>
            </a:r>
            <a:r>
              <a:rPr lang="en-US" altLang="zh-CN" sz="1800" b="1" spc="0" dirty="0">
                <a:solidFill>
                  <a:srgbClr val="777B84"/>
                </a:solidFill>
                <a:latin typeface="Arial"/>
                <a:ea typeface="Arial"/>
                <a:cs typeface="Arial"/>
              </a:rPr>
              <a:t>ilerde</a:t>
            </a:r>
            <a:r>
              <a:rPr lang="en-US" altLang="zh-CN" sz="1800" b="1" spc="-499" dirty="0">
                <a:solidFill>
                  <a:srgbClr val="777B84"/>
                </a:solidFill>
                <a:latin typeface="Arial"/>
                <a:ea typeface="Arial"/>
                <a:cs typeface="Arial"/>
              </a:rPr>
              <a:t> </a:t>
            </a:r>
            <a:r>
              <a:rPr lang="en-US" altLang="zh-CN" sz="1800" b="1" spc="-6" dirty="0">
                <a:solidFill>
                  <a:srgbClr val="777B84"/>
                </a:solidFill>
                <a:latin typeface="Arial"/>
                <a:ea typeface="Arial"/>
                <a:cs typeface="Arial"/>
              </a:rPr>
              <a:t>Nas</a:t>
            </a:r>
            <a:r>
              <a:rPr lang="en-US" altLang="zh-CN" sz="1800" b="1" spc="0" dirty="0">
                <a:solidFill>
                  <a:srgbClr val="777B84"/>
                </a:solidFill>
                <a:latin typeface="Arial"/>
                <a:ea typeface="Arial"/>
                <a:cs typeface="Arial"/>
              </a:rPr>
              <a:t>ıl</a:t>
            </a:r>
            <a:r>
              <a:rPr lang="en-US" altLang="zh-CN" sz="1800" b="1" spc="11" dirty="0">
                <a:solidFill>
                  <a:srgbClr val="777B84"/>
                </a:solidFill>
                <a:latin typeface="Arial"/>
                <a:ea typeface="Arial"/>
                <a:cs typeface="Arial"/>
              </a:rPr>
              <a:t> </a:t>
            </a:r>
            <a:r>
              <a:rPr lang="en-US" altLang="zh-CN" sz="1800" b="1" spc="0" dirty="0">
                <a:solidFill>
                  <a:srgbClr val="777B84"/>
                </a:solidFill>
                <a:latin typeface="Arial"/>
                <a:ea typeface="Arial"/>
                <a:cs typeface="Arial"/>
              </a:rPr>
              <a:t>İ</a:t>
            </a:r>
            <a:r>
              <a:rPr lang="en-US" altLang="zh-CN" sz="1800" b="1" spc="-4" dirty="0">
                <a:solidFill>
                  <a:srgbClr val="777B84"/>
                </a:solidFill>
                <a:latin typeface="Arial"/>
                <a:ea typeface="Arial"/>
                <a:cs typeface="Arial"/>
              </a:rPr>
              <a:t>lkyard</a:t>
            </a:r>
            <a:r>
              <a:rPr lang="en-US" altLang="zh-CN" sz="1800" b="1" spc="4" dirty="0">
                <a:solidFill>
                  <a:srgbClr val="777B84"/>
                </a:solidFill>
                <a:latin typeface="Arial"/>
                <a:ea typeface="Arial"/>
                <a:cs typeface="Arial"/>
              </a:rPr>
              <a:t>ım</a:t>
            </a:r>
            <a:r>
              <a:rPr lang="en-US" altLang="zh-CN" sz="1800" b="1" spc="-1092" dirty="0">
                <a:solidFill>
                  <a:srgbClr val="777B84"/>
                </a:solidFill>
                <a:latin typeface="Arial"/>
                <a:ea typeface="Arial"/>
                <a:cs typeface="Arial"/>
              </a:rPr>
              <a:t> </a:t>
            </a:r>
            <a:r>
              <a:rPr lang="en-US" altLang="zh-CN" sz="1800" b="1" spc="-2" dirty="0">
                <a:solidFill>
                  <a:srgbClr val="777B84"/>
                </a:solidFill>
                <a:latin typeface="Arial"/>
                <a:ea typeface="Arial"/>
                <a:cs typeface="Arial"/>
              </a:rPr>
              <a:t>Uygulan</a:t>
            </a:r>
            <a:r>
              <a:rPr lang="en-US" altLang="zh-CN" sz="1800" b="1" spc="0" dirty="0">
                <a:solidFill>
                  <a:srgbClr val="777B84"/>
                </a:solidFill>
                <a:latin typeface="Arial"/>
                <a:ea typeface="Arial"/>
                <a:cs typeface="Arial"/>
              </a:rPr>
              <a:t>ır?</a:t>
            </a:r>
            <a:endParaRPr lang="en-US" altLang="zh-CN" sz="1800" dirty="0">
              <a:latin typeface="Arial"/>
              <a:ea typeface="Arial"/>
              <a:cs typeface="Arial"/>
            </a:endParaRPr>
          </a:p>
          <a:p>
            <a:pPr marL="1" marR="1026" algn="just" rtl="0">
              <a:lnSpc>
                <a:spcPts val="2160"/>
              </a:lnSpc>
              <a:spcBef>
                <a:spcPts val="2156"/>
              </a:spcBef>
            </a:pPr>
            <a:r>
              <a:rPr lang="en-US" altLang="zh-CN" sz="1800" dirty="0">
                <a:solidFill>
                  <a:srgbClr val="000000"/>
                </a:solidFill>
                <a:latin typeface="Arial"/>
                <a:ea typeface="Arial"/>
                <a:cs typeface="Arial"/>
              </a:rPr>
              <a:t> Eğer kişinin hava yolunda yeterli hava giriş çıkışı mevcutsa, kazazede öksürmeye teşvik edilmeli, yakından izlenmeli ve başka bir girişimde bulunulmamalıdır. Kazazedenin henüz ayakta durabildiği bu dönemde onun arka tarafında yer alınmalıdır,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Bu durumda, kazazede öncelikle bulunduğu pozisyonda bırakılmalıdır,</a:t>
            </a:r>
            <a:endParaRPr lang="en-US" altLang="zh-CN" sz="1800" dirty="0">
              <a:latin typeface="Arial"/>
              <a:ea typeface="Arial"/>
              <a:cs typeface="Arial"/>
            </a:endParaRPr>
          </a:p>
          <a:p>
            <a:pPr marR="1028" algn="l" rtl="0">
              <a:lnSpc>
                <a:spcPts val="2160"/>
              </a:lnSpc>
            </a:pPr>
            <a:r>
              <a:rPr lang="en-US" altLang="zh-CN" sz="1800" dirty="0">
                <a:solidFill>
                  <a:srgbClr val="000000"/>
                </a:solidFill>
                <a:latin typeface="Arial"/>
                <a:ea typeface="Arial"/>
                <a:cs typeface="Arial"/>
              </a:rPr>
              <a:t> Kazazedenin solunum ve öksürüğü zayıflarsa ya da kaybolursa ve morarma saptanırsa derhal girişimde bulunulmalıdır,</a:t>
            </a:r>
            <a:endParaRPr lang="en-US" altLang="zh-CN" sz="1800" dirty="0">
              <a:latin typeface="Arial"/>
              <a:ea typeface="Arial"/>
              <a:cs typeface="Arial"/>
            </a:endParaRPr>
          </a:p>
          <a:p>
            <a:pPr marL="1" marR="1028" indent="-1" algn="l" rtl="0">
              <a:lnSpc>
                <a:spcPts val="2160"/>
              </a:lnSpc>
            </a:pPr>
            <a:r>
              <a:rPr lang="en-US" altLang="zh-CN" sz="1800" dirty="0">
                <a:solidFill>
                  <a:srgbClr val="000000"/>
                </a:solidFill>
                <a:latin typeface="Arial"/>
                <a:ea typeface="Arial"/>
                <a:cs typeface="Arial"/>
              </a:rPr>
              <a:t> Belirgin bir yabancı cisim, yerinden çıkmış veya gevşemiş takma dişleri varsa bunlar yerinden çıkarılır,</a:t>
            </a:r>
            <a:endParaRPr lang="en-US" altLang="zh-CN" sz="1800" dirty="0">
              <a:latin typeface="Arial"/>
              <a:ea typeface="Arial"/>
              <a:cs typeface="Arial"/>
            </a:endParaRPr>
          </a:p>
          <a:p>
            <a:pPr marL="1" algn="l" rtl="0">
              <a:lnSpc>
                <a:spcPts val="2160"/>
              </a:lnSpc>
            </a:pPr>
            <a:r>
              <a:rPr lang="en-US" altLang="zh-CN" sz="1800" dirty="0">
                <a:solidFill>
                  <a:srgbClr val="000000"/>
                </a:solidFill>
                <a:latin typeface="Arial"/>
                <a:ea typeface="Arial"/>
                <a:cs typeface="Arial"/>
              </a:rPr>
              <a:t> Eğer yabancı cisim görülemiyorsa ve hastanın durumu kötüye gidiyorsa yukarıda tam tıkanmada anlatılan uygulamalara başlanır.</a:t>
            </a:r>
            <a:endParaRPr lang="en-US" altLang="zh-CN" sz="1800" dirty="0">
              <a:latin typeface="Arial"/>
              <a:ea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Image99"/>
          <p:cNvPicPr>
            <a:picLocks noChangeAspect="1"/>
          </p:cNvPicPr>
          <p:nvPr/>
        </p:nvPicPr>
        <p:blipFill>
          <a:blip r:embed="rId2"/>
          <a:stretch>
            <a:fillRect/>
          </a:stretch>
        </p:blipFill>
        <p:spPr>
          <a:xfrm>
            <a:off x="774073" y="345948"/>
            <a:ext cx="9177527" cy="6876289"/>
          </a:xfrm>
          <a:prstGeom prst="rect">
            <a:avLst/>
          </a:prstGeom>
          <a:noFill/>
        </p:spPr>
      </p:pic>
      <p:sp>
        <p:nvSpPr>
          <p:cNvPr id="100" name="Text Box100"/>
          <p:cNvSpPr txBox="1"/>
          <p:nvPr/>
        </p:nvSpPr>
        <p:spPr>
          <a:xfrm>
            <a:off x="1260230" y="961910"/>
            <a:ext cx="8205838" cy="3534301"/>
          </a:xfrm>
          <a:prstGeom prst="rect">
            <a:avLst/>
          </a:prstGeom>
          <a:noFill/>
        </p:spPr>
        <p:txBody>
          <a:bodyPr wrap="square" lIns="0" tIns="0" rIns="0" rtlCol="0">
            <a:spAutoFit/>
          </a:bodyPr>
          <a:lstStyle/>
          <a:p>
            <a:pPr marL="1514862" algn="l" rtl="0">
              <a:lnSpc>
                <a:spcPts val="3193"/>
              </a:lnSpc>
            </a:pPr>
            <a:r>
              <a:rPr lang="en-US" altLang="zh-CN" sz="2796" b="1" spc="-1" dirty="0">
                <a:solidFill>
                  <a:srgbClr val="0070C0"/>
                </a:solidFill>
                <a:latin typeface="Arial"/>
                <a:ea typeface="Arial"/>
                <a:cs typeface="Arial"/>
              </a:rPr>
              <a:t>KANAMALARDA</a:t>
            </a:r>
            <a:r>
              <a:rPr lang="en-US" altLang="zh-CN" sz="2796" b="1" spc="-1304" dirty="0">
                <a:solidFill>
                  <a:srgbClr val="0070C0"/>
                </a:solidFill>
                <a:latin typeface="Arial"/>
                <a:ea typeface="Arial"/>
                <a:cs typeface="Arial"/>
              </a:rPr>
              <a:t> </a:t>
            </a:r>
            <a:r>
              <a:rPr lang="en-US" altLang="zh-CN" sz="2796" b="1" spc="0" dirty="0">
                <a:solidFill>
                  <a:srgbClr val="0070C0"/>
                </a:solidFill>
                <a:latin typeface="Arial"/>
                <a:ea typeface="Arial"/>
                <a:cs typeface="Arial"/>
              </a:rPr>
              <a:t>İ</a:t>
            </a:r>
            <a:r>
              <a:rPr lang="en-US" altLang="zh-CN" sz="2796" b="1" spc="-36" dirty="0">
                <a:solidFill>
                  <a:srgbClr val="0070C0"/>
                </a:solidFill>
                <a:latin typeface="Arial"/>
                <a:ea typeface="Arial"/>
                <a:cs typeface="Arial"/>
              </a:rPr>
              <a:t>LKYARDIM</a:t>
            </a:r>
            <a:endParaRPr lang="en-US" altLang="zh-CN" sz="2796" dirty="0">
              <a:latin typeface="Arial"/>
              <a:ea typeface="Arial"/>
              <a:cs typeface="Arial"/>
            </a:endParaRPr>
          </a:p>
          <a:p>
            <a:pPr algn="l" rtl="0">
              <a:lnSpc>
                <a:spcPts val="2056"/>
              </a:lnSpc>
              <a:spcBef>
                <a:spcPts val="4697"/>
              </a:spcBef>
            </a:pPr>
            <a:r>
              <a:rPr lang="en-US" altLang="zh-CN" sz="1800" b="1" spc="-2" dirty="0">
                <a:solidFill>
                  <a:srgbClr val="FF0000"/>
                </a:solidFill>
                <a:latin typeface="Arial"/>
                <a:ea typeface="Arial"/>
                <a:cs typeface="Arial"/>
              </a:rPr>
              <a:t>Kanama</a:t>
            </a:r>
            <a:r>
              <a:rPr lang="en-US" altLang="zh-CN" sz="1800" b="1" spc="-491" dirty="0">
                <a:solidFill>
                  <a:srgbClr val="FF0000"/>
                </a:solidFill>
                <a:latin typeface="Arial"/>
                <a:ea typeface="Arial"/>
                <a:cs typeface="Arial"/>
              </a:rPr>
              <a:t> </a:t>
            </a:r>
            <a:r>
              <a:rPr lang="en-US" altLang="zh-CN" sz="1800" b="1" spc="0" dirty="0">
                <a:solidFill>
                  <a:srgbClr val="FF0000"/>
                </a:solidFill>
                <a:latin typeface="Arial"/>
                <a:ea typeface="Arial"/>
                <a:cs typeface="Arial"/>
              </a:rPr>
              <a:t>Nedir</a:t>
            </a:r>
            <a:r>
              <a:rPr lang="en-US" altLang="zh-CN" sz="1800" b="1" spc="-201" dirty="0">
                <a:solidFill>
                  <a:srgbClr val="FF0000"/>
                </a:solidFill>
                <a:latin typeface="Arial"/>
                <a:ea typeface="Arial"/>
                <a:cs typeface="Arial"/>
              </a:rPr>
              <a:t> </a:t>
            </a:r>
            <a:r>
              <a:rPr lang="en-US" altLang="zh-CN" sz="1800" b="1" spc="0" dirty="0">
                <a:solidFill>
                  <a:srgbClr val="FF0000"/>
                </a:solidFill>
                <a:latin typeface="Arial"/>
                <a:ea typeface="Arial"/>
                <a:cs typeface="Arial"/>
              </a:rPr>
              <a:t>?</a:t>
            </a:r>
            <a:endParaRPr lang="en-US" altLang="zh-CN" sz="1800" dirty="0">
              <a:latin typeface="Arial"/>
              <a:ea typeface="Arial"/>
              <a:cs typeface="Arial"/>
            </a:endParaRPr>
          </a:p>
          <a:p>
            <a:pPr marL="5" indent="914401" algn="just" rtl="0">
              <a:lnSpc>
                <a:spcPts val="2160"/>
              </a:lnSpc>
              <a:spcBef>
                <a:spcPts val="2156"/>
              </a:spcBef>
            </a:pPr>
            <a:r>
              <a:rPr lang="en-US" altLang="zh-CN" sz="1800" dirty="0">
                <a:solidFill>
                  <a:srgbClr val="000000"/>
                </a:solidFill>
                <a:latin typeface="Arial"/>
                <a:ea typeface="Arial"/>
                <a:cs typeface="Arial"/>
              </a:rPr>
              <a:t>Damar bütünlüğünün bozulması sonucu kanın damar dışına (vücudun içine veya dışına doğru) doğru akmasıdır. Kanamanın ciddiyeti aşağıdaki durumlara bağlıdır:</a:t>
            </a:r>
            <a:endParaRPr lang="en-US" altLang="zh-CN" sz="1800" dirty="0">
              <a:latin typeface="Arial"/>
              <a:ea typeface="Arial"/>
              <a:cs typeface="Arial"/>
            </a:endParaRPr>
          </a:p>
          <a:p>
            <a:pPr marL="6" algn="l" rtl="0">
              <a:lnSpc>
                <a:spcPts val="2038"/>
              </a:lnSpc>
              <a:spcBef>
                <a:spcPts val="122"/>
              </a:spcBef>
            </a:pPr>
            <a:r>
              <a:rPr lang="en-US" altLang="zh-CN" sz="1800" dirty="0">
                <a:solidFill>
                  <a:srgbClr val="000000"/>
                </a:solidFill>
                <a:latin typeface="Arial"/>
                <a:ea typeface="Arial"/>
                <a:cs typeface="Arial"/>
              </a:rPr>
              <a:t> Kanamanın hızı,</a:t>
            </a:r>
            <a:endParaRPr lang="en-US" altLang="zh-CN" sz="1800" dirty="0">
              <a:latin typeface="Arial"/>
              <a:ea typeface="Arial"/>
              <a:cs typeface="Arial"/>
            </a:endParaRPr>
          </a:p>
          <a:p>
            <a:pPr marL="6" algn="l" rtl="0">
              <a:lnSpc>
                <a:spcPts val="2038"/>
              </a:lnSpc>
              <a:spcBef>
                <a:spcPts val="122"/>
              </a:spcBef>
            </a:pPr>
            <a:r>
              <a:rPr lang="en-US" altLang="zh-CN" sz="1800" dirty="0">
                <a:solidFill>
                  <a:srgbClr val="000000"/>
                </a:solidFill>
                <a:latin typeface="Arial"/>
                <a:ea typeface="Arial"/>
                <a:cs typeface="Arial"/>
              </a:rPr>
              <a:t> Vücutta kanın aktığı bölge,</a:t>
            </a:r>
            <a:endParaRPr lang="en-US" altLang="zh-CN" sz="1800" dirty="0">
              <a:latin typeface="Arial"/>
              <a:ea typeface="Arial"/>
              <a:cs typeface="Arial"/>
            </a:endParaRPr>
          </a:p>
          <a:p>
            <a:pPr marL="6" algn="l" rtl="0">
              <a:lnSpc>
                <a:spcPts val="2038"/>
              </a:lnSpc>
              <a:spcBef>
                <a:spcPts val="122"/>
              </a:spcBef>
            </a:pPr>
            <a:r>
              <a:rPr lang="en-US" altLang="zh-CN" sz="1800" dirty="0">
                <a:solidFill>
                  <a:srgbClr val="000000"/>
                </a:solidFill>
                <a:latin typeface="Arial"/>
                <a:ea typeface="Arial"/>
                <a:cs typeface="Arial"/>
              </a:rPr>
              <a:t> Kanama miktarı,</a:t>
            </a:r>
            <a:endParaRPr lang="en-US" altLang="zh-CN" sz="1800" dirty="0">
              <a:latin typeface="Arial"/>
              <a:ea typeface="Arial"/>
              <a:cs typeface="Arial"/>
            </a:endParaRPr>
          </a:p>
          <a:p>
            <a:pPr marL="6" algn="l" rtl="0">
              <a:lnSpc>
                <a:spcPts val="2038"/>
              </a:lnSpc>
              <a:spcBef>
                <a:spcPts val="122"/>
              </a:spcBef>
            </a:pPr>
            <a:r>
              <a:rPr lang="en-US" altLang="zh-CN" sz="1800" dirty="0">
                <a:solidFill>
                  <a:srgbClr val="000000"/>
                </a:solidFill>
                <a:latin typeface="Arial"/>
                <a:ea typeface="Arial"/>
                <a:cs typeface="Arial"/>
              </a:rPr>
              <a:t> Kişinin fiziksel durumu ve yaşı</a:t>
            </a:r>
            <a:endParaRPr lang="en-US" altLang="zh-CN" sz="1800" dirty="0">
              <a:latin typeface="Arial"/>
              <a:ea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102"/>
          <p:cNvPicPr>
            <a:picLocks noChangeAspect="1"/>
          </p:cNvPicPr>
          <p:nvPr/>
        </p:nvPicPr>
        <p:blipFill>
          <a:blip r:embed="rId2"/>
          <a:stretch>
            <a:fillRect/>
          </a:stretch>
        </p:blipFill>
        <p:spPr>
          <a:xfrm>
            <a:off x="774073" y="345948"/>
            <a:ext cx="9177527" cy="6876289"/>
          </a:xfrm>
          <a:prstGeom prst="rect">
            <a:avLst/>
          </a:prstGeom>
          <a:noFill/>
        </p:spPr>
      </p:pic>
      <p:sp>
        <p:nvSpPr>
          <p:cNvPr id="103" name="Text Box103"/>
          <p:cNvSpPr txBox="1"/>
          <p:nvPr/>
        </p:nvSpPr>
        <p:spPr>
          <a:xfrm>
            <a:off x="1260230" y="955091"/>
            <a:ext cx="8205832" cy="1977464"/>
          </a:xfrm>
          <a:prstGeom prst="rect">
            <a:avLst/>
          </a:prstGeom>
          <a:noFill/>
        </p:spPr>
        <p:txBody>
          <a:bodyPr wrap="square" lIns="0" tIns="0" rIns="0" rtlCol="0">
            <a:spAutoFit/>
          </a:bodyPr>
          <a:lstStyle/>
          <a:p>
            <a:pPr algn="l" rtl="0">
              <a:lnSpc>
                <a:spcPts val="2056"/>
              </a:lnSpc>
            </a:pPr>
            <a:r>
              <a:rPr lang="en-US" altLang="zh-CN" sz="1800" b="1" spc="-3" dirty="0">
                <a:solidFill>
                  <a:srgbClr val="000000"/>
                </a:solidFill>
                <a:latin typeface="Arial"/>
                <a:ea typeface="Arial"/>
                <a:cs typeface="Arial"/>
              </a:rPr>
              <a:t>Kaç</a:t>
            </a:r>
            <a:r>
              <a:rPr lang="en-US" altLang="zh-CN" sz="1800" b="1" spc="-489" dirty="0">
                <a:solidFill>
                  <a:srgbClr val="000000"/>
                </a:solidFill>
                <a:latin typeface="Arial"/>
                <a:ea typeface="Arial"/>
                <a:cs typeface="Arial"/>
              </a:rPr>
              <a:t> </a:t>
            </a:r>
            <a:r>
              <a:rPr lang="en-US" altLang="zh-CN" sz="1800" b="1" spc="-7" dirty="0">
                <a:solidFill>
                  <a:srgbClr val="000000"/>
                </a:solidFill>
                <a:latin typeface="Arial"/>
                <a:ea typeface="Arial"/>
                <a:cs typeface="Arial"/>
              </a:rPr>
              <a:t>Çe</a:t>
            </a:r>
            <a:r>
              <a:rPr lang="en-US" altLang="zh-CN" sz="1800" b="1" spc="-9" dirty="0">
                <a:solidFill>
                  <a:srgbClr val="000000"/>
                </a:solidFill>
                <a:latin typeface="Arial"/>
                <a:ea typeface="Arial"/>
                <a:cs typeface="Arial"/>
              </a:rPr>
              <a:t>ş</a:t>
            </a:r>
            <a:r>
              <a:rPr lang="en-US" altLang="zh-CN" sz="1800" b="1" spc="0" dirty="0">
                <a:solidFill>
                  <a:srgbClr val="000000"/>
                </a:solidFill>
                <a:latin typeface="Arial"/>
                <a:ea typeface="Arial"/>
                <a:cs typeface="Arial"/>
              </a:rPr>
              <a:t>it</a:t>
            </a:r>
            <a:r>
              <a:rPr lang="en-US" altLang="zh-CN" sz="1800" b="1" spc="-91" dirty="0">
                <a:solidFill>
                  <a:srgbClr val="000000"/>
                </a:solidFill>
                <a:latin typeface="Arial"/>
                <a:ea typeface="Arial"/>
                <a:cs typeface="Arial"/>
              </a:rPr>
              <a:t> </a:t>
            </a:r>
            <a:r>
              <a:rPr lang="en-US" altLang="zh-CN" sz="1800" b="1" spc="-2" dirty="0">
                <a:solidFill>
                  <a:srgbClr val="000000"/>
                </a:solidFill>
                <a:latin typeface="Arial"/>
                <a:ea typeface="Arial"/>
                <a:cs typeface="Arial"/>
              </a:rPr>
              <a:t>Kanama</a:t>
            </a:r>
            <a:r>
              <a:rPr lang="en-US" altLang="zh-CN" sz="1800" b="1" spc="-491" dirty="0">
                <a:solidFill>
                  <a:srgbClr val="000000"/>
                </a:solidFill>
                <a:latin typeface="Arial"/>
                <a:ea typeface="Arial"/>
                <a:cs typeface="Arial"/>
              </a:rPr>
              <a:t> </a:t>
            </a:r>
            <a:r>
              <a:rPr lang="en-US" altLang="zh-CN" sz="1800" b="1" spc="-26" dirty="0">
                <a:solidFill>
                  <a:srgbClr val="000000"/>
                </a:solidFill>
                <a:latin typeface="Arial"/>
                <a:ea typeface="Arial"/>
                <a:cs typeface="Arial"/>
              </a:rPr>
              <a:t>Vard</a:t>
            </a:r>
            <a:r>
              <a:rPr lang="en-US" altLang="zh-CN" sz="1800" b="1" spc="0" dirty="0">
                <a:solidFill>
                  <a:srgbClr val="000000"/>
                </a:solidFill>
                <a:latin typeface="Arial"/>
                <a:ea typeface="Arial"/>
                <a:cs typeface="Arial"/>
              </a:rPr>
              <a:t>ır?</a:t>
            </a:r>
            <a:endParaRPr lang="en-US" altLang="zh-CN" sz="1800" dirty="0">
              <a:latin typeface="Arial"/>
              <a:ea typeface="Arial"/>
              <a:cs typeface="Arial"/>
            </a:endParaRPr>
          </a:p>
          <a:p>
            <a:pPr algn="l" rtl="0">
              <a:lnSpc>
                <a:spcPts val="2038"/>
              </a:lnSpc>
              <a:spcBef>
                <a:spcPts val="2279"/>
              </a:spcBef>
            </a:pPr>
            <a:r>
              <a:rPr lang="en-US" altLang="zh-CN" sz="1800" dirty="0">
                <a:solidFill>
                  <a:srgbClr val="000000"/>
                </a:solidFill>
                <a:latin typeface="Arial"/>
                <a:ea typeface="Arial"/>
                <a:cs typeface="Arial"/>
              </a:rPr>
              <a:t>Vücutta kanın aktığı bölgeye göre 3 çeşit kanama vardır:</a:t>
            </a:r>
            <a:endParaRPr lang="en-US" altLang="zh-CN" sz="1800" dirty="0">
              <a:latin typeface="Arial"/>
              <a:ea typeface="Arial"/>
              <a:cs typeface="Arial"/>
            </a:endParaRPr>
          </a:p>
          <a:p>
            <a:pPr algn="l" rtl="0">
              <a:lnSpc>
                <a:spcPts val="2056"/>
              </a:lnSpc>
              <a:spcBef>
                <a:spcPts val="108"/>
              </a:spcBef>
            </a:pPr>
            <a:r>
              <a:rPr lang="en-US" altLang="zh-CN" sz="1800" b="1" dirty="0">
                <a:solidFill>
                  <a:srgbClr val="000000"/>
                </a:solidFill>
                <a:latin typeface="Arial"/>
                <a:ea typeface="Arial"/>
                <a:cs typeface="Arial"/>
              </a:rPr>
              <a:t>Dış kanamalar</a:t>
            </a:r>
            <a:r>
              <a:rPr lang="en-US" altLang="zh-CN" sz="1800" dirty="0">
                <a:solidFill>
                  <a:srgbClr val="000000"/>
                </a:solidFill>
                <a:latin typeface="Arial"/>
                <a:ea typeface="Arial"/>
                <a:cs typeface="Arial"/>
              </a:rPr>
              <a:t>: Kanama yaradan vücut dışına doğru olur.</a:t>
            </a:r>
            <a:endParaRPr lang="en-US" altLang="zh-CN" sz="1800" dirty="0">
              <a:latin typeface="Arial"/>
              <a:ea typeface="Arial"/>
              <a:cs typeface="Arial"/>
            </a:endParaRPr>
          </a:p>
          <a:p>
            <a:pPr algn="l" rtl="0">
              <a:lnSpc>
                <a:spcPts val="2056"/>
              </a:lnSpc>
              <a:spcBef>
                <a:spcPts val="104"/>
              </a:spcBef>
            </a:pPr>
            <a:r>
              <a:rPr lang="en-US" altLang="zh-CN" sz="1800" b="1" dirty="0">
                <a:solidFill>
                  <a:srgbClr val="000000"/>
                </a:solidFill>
                <a:latin typeface="Arial"/>
                <a:ea typeface="Arial"/>
                <a:cs typeface="Arial"/>
              </a:rPr>
              <a:t>İç kanamalar</a:t>
            </a:r>
            <a:r>
              <a:rPr lang="en-US" altLang="zh-CN" sz="1800" dirty="0">
                <a:solidFill>
                  <a:srgbClr val="000000"/>
                </a:solidFill>
                <a:latin typeface="Arial"/>
                <a:ea typeface="Arial"/>
                <a:cs typeface="Arial"/>
              </a:rPr>
              <a:t>: Kanama vücut içine olduğu için gözle görülemez.</a:t>
            </a:r>
            <a:endParaRPr lang="en-US" altLang="zh-CN" sz="1800" dirty="0">
              <a:latin typeface="Arial"/>
              <a:ea typeface="Arial"/>
              <a:cs typeface="Arial"/>
            </a:endParaRPr>
          </a:p>
          <a:p>
            <a:pPr algn="l" rtl="0">
              <a:lnSpc>
                <a:spcPts val="2158"/>
              </a:lnSpc>
            </a:pPr>
            <a:r>
              <a:rPr lang="en-US" altLang="zh-CN" sz="1800" b="1" dirty="0">
                <a:solidFill>
                  <a:srgbClr val="000000"/>
                </a:solidFill>
                <a:latin typeface="Arial"/>
                <a:ea typeface="Arial"/>
                <a:cs typeface="Arial"/>
              </a:rPr>
              <a:t>Doğal deliklerden olan kanamalar</a:t>
            </a:r>
            <a:r>
              <a:rPr lang="en-US" altLang="zh-CN" sz="1800" dirty="0">
                <a:solidFill>
                  <a:srgbClr val="000000"/>
                </a:solidFill>
                <a:latin typeface="Arial"/>
                <a:ea typeface="Arial"/>
                <a:cs typeface="Arial"/>
              </a:rPr>
              <a:t>: Kulak, burun, ağız, anüs, üreme organlarından olan kanamalardır.</a:t>
            </a:r>
            <a:endParaRPr lang="en-US" altLang="zh-CN" sz="1800" dirty="0">
              <a:latin typeface="Arial"/>
              <a:ea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105"/>
          <p:cNvPicPr>
            <a:picLocks noChangeAspect="1"/>
          </p:cNvPicPr>
          <p:nvPr/>
        </p:nvPicPr>
        <p:blipFill>
          <a:blip r:embed="rId2"/>
          <a:stretch>
            <a:fillRect/>
          </a:stretch>
        </p:blipFill>
        <p:spPr>
          <a:xfrm>
            <a:off x="774073" y="345948"/>
            <a:ext cx="9177527" cy="6876289"/>
          </a:xfrm>
          <a:prstGeom prst="rect">
            <a:avLst/>
          </a:prstGeom>
          <a:noFill/>
        </p:spPr>
      </p:pic>
      <p:sp>
        <p:nvSpPr>
          <p:cNvPr id="106" name="Text Box106"/>
          <p:cNvSpPr txBox="1"/>
          <p:nvPr/>
        </p:nvSpPr>
        <p:spPr>
          <a:xfrm>
            <a:off x="1334911" y="1157784"/>
            <a:ext cx="7774541" cy="2239074"/>
          </a:xfrm>
          <a:prstGeom prst="rect">
            <a:avLst/>
          </a:prstGeom>
          <a:noFill/>
        </p:spPr>
        <p:txBody>
          <a:bodyPr wrap="square" lIns="0" tIns="0" rIns="0" rtlCol="0">
            <a:spAutoFit/>
          </a:bodyPr>
          <a:lstStyle/>
          <a:p>
            <a:pPr algn="l" rtl="0">
              <a:lnSpc>
                <a:spcPts val="2106"/>
              </a:lnSpc>
            </a:pPr>
            <a:r>
              <a:rPr lang="en-US" altLang="zh-CN" sz="1800" b="1" dirty="0">
                <a:solidFill>
                  <a:srgbClr val="000000"/>
                </a:solidFill>
                <a:latin typeface="Arial"/>
                <a:ea typeface="Arial"/>
                <a:cs typeface="Arial"/>
              </a:rPr>
              <a:t>Damar tipine göre ise: </a:t>
            </a:r>
            <a:r>
              <a:rPr lang="en-US" altLang="zh-CN" sz="1800" dirty="0">
                <a:solidFill>
                  <a:srgbClr val="000000"/>
                </a:solidFill>
                <a:latin typeface="Arial"/>
                <a:ea typeface="Arial"/>
                <a:cs typeface="Arial"/>
              </a:rPr>
              <a:t>Kanama arter (atardamar), ven (toplardamar) ya da kılcal damar kanaması olabilir.</a:t>
            </a:r>
            <a:endParaRPr lang="en-US" altLang="zh-CN" sz="1800" dirty="0">
              <a:latin typeface="Arial"/>
              <a:ea typeface="Arial"/>
              <a:cs typeface="Arial"/>
            </a:endParaRPr>
          </a:p>
          <a:p>
            <a:pPr marL="914401" algn="l" rtl="0">
              <a:lnSpc>
                <a:spcPts val="2038"/>
              </a:lnSpc>
              <a:spcBef>
                <a:spcPts val="2282"/>
              </a:spcBef>
            </a:pPr>
            <a:r>
              <a:rPr lang="en-US" altLang="zh-CN" sz="1800" dirty="0">
                <a:solidFill>
                  <a:srgbClr val="000000"/>
                </a:solidFill>
                <a:latin typeface="Arial"/>
                <a:ea typeface="Arial"/>
                <a:cs typeface="Arial"/>
              </a:rPr>
              <a:t>Atar damar kanamaları kalp atımları ile uyumlu olarak kesik kesik</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akar ve açık renklidir.</a:t>
            </a:r>
            <a:endParaRPr lang="en-US" altLang="zh-CN" sz="1800" dirty="0">
              <a:latin typeface="Arial"/>
              <a:ea typeface="Arial"/>
              <a:cs typeface="Arial"/>
            </a:endParaRPr>
          </a:p>
          <a:p>
            <a:pPr marL="914401" marR="665030" algn="l" rtl="0">
              <a:lnSpc>
                <a:spcPts val="2160"/>
              </a:lnSpc>
            </a:pPr>
            <a:r>
              <a:rPr lang="en-US" altLang="zh-CN" sz="1800" dirty="0">
                <a:solidFill>
                  <a:srgbClr val="000000"/>
                </a:solidFill>
                <a:latin typeface="Arial"/>
                <a:ea typeface="Arial"/>
                <a:cs typeface="Arial"/>
              </a:rPr>
              <a:t>Toplardamar kanamaları ise koyu renkli ve sızıntı şeklindedir. Kılcal damar kanaması küçük kabarcıklar şeklindedir.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Kanamanın değerlendirilmesinde, şok belirtilerinin izlenmesi çok önemlidir</a:t>
            </a:r>
            <a:endParaRPr lang="en-US" altLang="zh-CN" sz="1800" dirty="0">
              <a:latin typeface="Arial"/>
              <a:ea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Image108"/>
          <p:cNvPicPr>
            <a:picLocks noChangeAspect="1"/>
          </p:cNvPicPr>
          <p:nvPr/>
        </p:nvPicPr>
        <p:blipFill>
          <a:blip r:embed="rId2"/>
          <a:stretch>
            <a:fillRect/>
          </a:stretch>
        </p:blipFill>
        <p:spPr>
          <a:xfrm>
            <a:off x="774073" y="345948"/>
            <a:ext cx="9177527" cy="6876289"/>
          </a:xfrm>
          <a:prstGeom prst="rect">
            <a:avLst/>
          </a:prstGeom>
          <a:noFill/>
        </p:spPr>
      </p:pic>
      <p:sp>
        <p:nvSpPr>
          <p:cNvPr id="109" name="Text Box109"/>
          <p:cNvSpPr txBox="1"/>
          <p:nvPr/>
        </p:nvSpPr>
        <p:spPr>
          <a:xfrm>
            <a:off x="1260230" y="880415"/>
            <a:ext cx="7847696" cy="3970318"/>
          </a:xfrm>
          <a:prstGeom prst="rect">
            <a:avLst/>
          </a:prstGeom>
          <a:noFill/>
        </p:spPr>
        <p:txBody>
          <a:bodyPr wrap="square" lIns="0" tIns="0" rIns="0" rtlCol="0">
            <a:spAutoFit/>
          </a:bodyPr>
          <a:lstStyle/>
          <a:p>
            <a:pPr algn="l" rtl="0">
              <a:lnSpc>
                <a:spcPts val="2056"/>
              </a:lnSpc>
            </a:pPr>
            <a:r>
              <a:rPr lang="en-US" altLang="zh-CN" sz="1800" b="1" dirty="0">
                <a:solidFill>
                  <a:srgbClr val="FF0000"/>
                </a:solidFill>
                <a:latin typeface="Arial"/>
                <a:ea typeface="Arial"/>
                <a:cs typeface="Arial"/>
              </a:rPr>
              <a:t>Vücutta Baskı Uygulanacak Noktalar Nelerdir?</a:t>
            </a:r>
            <a:endParaRPr lang="en-US" altLang="zh-CN" sz="1800" dirty="0">
              <a:latin typeface="Arial"/>
              <a:ea typeface="Arial"/>
              <a:cs typeface="Arial"/>
            </a:endParaRPr>
          </a:p>
          <a:p>
            <a:pPr marL="914406" algn="l" rtl="0">
              <a:lnSpc>
                <a:spcPts val="2038"/>
              </a:lnSpc>
              <a:spcBef>
                <a:spcPts val="2279"/>
              </a:spcBef>
            </a:pPr>
            <a:r>
              <a:rPr lang="en-US" altLang="zh-CN" sz="1800" dirty="0">
                <a:solidFill>
                  <a:srgbClr val="000000"/>
                </a:solidFill>
                <a:latin typeface="Arial"/>
                <a:ea typeface="Arial"/>
                <a:cs typeface="Arial"/>
              </a:rPr>
              <a:t>Atardamar kanamalarında kan basınç ile fışkırır tarzda olur. Bu</a:t>
            </a:r>
            <a:endParaRPr lang="en-US" altLang="zh-CN" sz="1800" dirty="0">
              <a:latin typeface="Arial"/>
              <a:ea typeface="Arial"/>
              <a:cs typeface="Arial"/>
            </a:endParaRPr>
          </a:p>
          <a:p>
            <a:pPr marL="5" marR="184" algn="just" rtl="0">
              <a:lnSpc>
                <a:spcPts val="2160"/>
              </a:lnSpc>
            </a:pPr>
            <a:r>
              <a:rPr lang="en-US" altLang="zh-CN" sz="1800" dirty="0">
                <a:solidFill>
                  <a:srgbClr val="000000"/>
                </a:solidFill>
                <a:latin typeface="Arial"/>
                <a:ea typeface="Arial"/>
                <a:cs typeface="Arial"/>
              </a:rPr>
              <a:t>nedenle, kısa zamanda çok kan kaybedilir. Bu tür kanamalarda asıl yapılması gereken, kanayan yer üzerine veya kanayan yere yakın olan bir üst atardamar bölgesine baskı uygulanmasıdır.</a:t>
            </a:r>
            <a:endParaRPr lang="en-US" altLang="zh-CN" sz="1800" dirty="0">
              <a:latin typeface="Arial"/>
              <a:ea typeface="Arial"/>
              <a:cs typeface="Arial"/>
            </a:endParaRPr>
          </a:p>
          <a:p>
            <a:pPr marL="64013" algn="l" rtl="0">
              <a:lnSpc>
                <a:spcPts val="2056"/>
              </a:lnSpc>
              <a:spcBef>
                <a:spcPts val="2268"/>
              </a:spcBef>
            </a:pPr>
            <a:r>
              <a:rPr lang="en-US" altLang="zh-CN" sz="1800" b="1" dirty="0">
                <a:solidFill>
                  <a:srgbClr val="00B050"/>
                </a:solidFill>
                <a:latin typeface="Arial"/>
                <a:ea typeface="Arial"/>
                <a:cs typeface="Arial"/>
              </a:rPr>
              <a:t>Vücutta bu amaç için belirlenmiş baskı noktaları şunlardır:</a:t>
            </a:r>
            <a:endParaRPr lang="en-US" altLang="zh-CN" sz="1800" dirty="0">
              <a:latin typeface="Arial"/>
              <a:ea typeface="Arial"/>
              <a:cs typeface="Arial"/>
            </a:endParaRPr>
          </a:p>
          <a:p>
            <a:pPr algn="l" rtl="0">
              <a:lnSpc>
                <a:spcPts val="2056"/>
              </a:lnSpc>
              <a:spcBef>
                <a:spcPts val="104"/>
              </a:spcBef>
            </a:pPr>
            <a:r>
              <a:rPr lang="en-US" altLang="zh-CN" sz="1800" dirty="0">
                <a:solidFill>
                  <a:srgbClr val="000000"/>
                </a:solidFill>
                <a:latin typeface="Arial"/>
                <a:ea typeface="Arial"/>
                <a:cs typeface="Arial"/>
              </a:rPr>
              <a:t>1-</a:t>
            </a:r>
            <a:r>
              <a:rPr lang="en-US" altLang="zh-CN" sz="1800" b="1" dirty="0">
                <a:solidFill>
                  <a:srgbClr val="000000"/>
                </a:solidFill>
                <a:latin typeface="Arial"/>
                <a:ea typeface="Arial"/>
                <a:cs typeface="Arial"/>
              </a:rPr>
              <a:t>Boyun </a:t>
            </a:r>
            <a:r>
              <a:rPr lang="en-US" altLang="zh-CN" sz="1800" dirty="0">
                <a:solidFill>
                  <a:srgbClr val="000000"/>
                </a:solidFill>
                <a:latin typeface="Arial"/>
                <a:ea typeface="Arial"/>
                <a:cs typeface="Arial"/>
              </a:rPr>
              <a:t>: Boyun atardamarı (şah damarı) baskı yeri</a:t>
            </a:r>
            <a:endParaRPr lang="en-US" altLang="zh-CN" sz="1800" dirty="0">
              <a:latin typeface="Arial"/>
              <a:ea typeface="Arial"/>
              <a:cs typeface="Arial"/>
            </a:endParaRPr>
          </a:p>
          <a:p>
            <a:pPr algn="l" rtl="0">
              <a:lnSpc>
                <a:spcPts val="2056"/>
              </a:lnSpc>
              <a:spcBef>
                <a:spcPts val="104"/>
              </a:spcBef>
            </a:pPr>
            <a:r>
              <a:rPr lang="en-US" altLang="zh-CN" sz="1800" dirty="0">
                <a:solidFill>
                  <a:srgbClr val="000000"/>
                </a:solidFill>
                <a:latin typeface="Arial"/>
                <a:ea typeface="Arial"/>
                <a:cs typeface="Arial"/>
              </a:rPr>
              <a:t>2-</a:t>
            </a:r>
            <a:r>
              <a:rPr lang="en-US" altLang="zh-CN" sz="1800" b="1" dirty="0">
                <a:solidFill>
                  <a:srgbClr val="000000"/>
                </a:solidFill>
                <a:latin typeface="Arial"/>
                <a:ea typeface="Arial"/>
                <a:cs typeface="Arial"/>
              </a:rPr>
              <a:t>Köprücük kemiği üzeri </a:t>
            </a:r>
            <a:r>
              <a:rPr lang="en-US" altLang="zh-CN" sz="1800" dirty="0">
                <a:solidFill>
                  <a:srgbClr val="000000"/>
                </a:solidFill>
                <a:latin typeface="Arial"/>
                <a:ea typeface="Arial"/>
                <a:cs typeface="Arial"/>
              </a:rPr>
              <a:t>: Kol atardamarı baskı yeri</a:t>
            </a:r>
            <a:endParaRPr lang="en-US" altLang="zh-CN" sz="1800" dirty="0">
              <a:latin typeface="Arial"/>
              <a:ea typeface="Arial"/>
              <a:cs typeface="Arial"/>
            </a:endParaRPr>
          </a:p>
          <a:p>
            <a:pPr algn="l" rtl="0">
              <a:lnSpc>
                <a:spcPts val="2056"/>
              </a:lnSpc>
              <a:spcBef>
                <a:spcPts val="104"/>
              </a:spcBef>
            </a:pPr>
            <a:r>
              <a:rPr lang="en-US" altLang="zh-CN" sz="1800" dirty="0">
                <a:solidFill>
                  <a:srgbClr val="000000"/>
                </a:solidFill>
                <a:latin typeface="Arial"/>
                <a:ea typeface="Arial"/>
                <a:cs typeface="Arial"/>
              </a:rPr>
              <a:t>3-</a:t>
            </a:r>
            <a:r>
              <a:rPr lang="en-US" altLang="zh-CN" sz="1800" b="1" dirty="0">
                <a:solidFill>
                  <a:srgbClr val="000000"/>
                </a:solidFill>
                <a:latin typeface="Arial"/>
                <a:ea typeface="Arial"/>
                <a:cs typeface="Arial"/>
              </a:rPr>
              <a:t>Koltukaltı </a:t>
            </a:r>
            <a:r>
              <a:rPr lang="en-US" altLang="zh-CN" sz="1800" dirty="0">
                <a:solidFill>
                  <a:srgbClr val="000000"/>
                </a:solidFill>
                <a:latin typeface="Arial"/>
                <a:ea typeface="Arial"/>
                <a:cs typeface="Arial"/>
              </a:rPr>
              <a:t>: Kol atardamarı baskı yeri</a:t>
            </a:r>
            <a:endParaRPr lang="en-US" altLang="zh-CN" sz="1800" dirty="0">
              <a:latin typeface="Arial"/>
              <a:ea typeface="Arial"/>
              <a:cs typeface="Arial"/>
            </a:endParaRPr>
          </a:p>
          <a:p>
            <a:pPr algn="l" rtl="0">
              <a:lnSpc>
                <a:spcPts val="2056"/>
              </a:lnSpc>
              <a:spcBef>
                <a:spcPts val="104"/>
              </a:spcBef>
            </a:pPr>
            <a:r>
              <a:rPr lang="en-US" altLang="zh-CN" sz="1800" dirty="0">
                <a:solidFill>
                  <a:srgbClr val="000000"/>
                </a:solidFill>
                <a:latin typeface="Arial"/>
                <a:ea typeface="Arial"/>
                <a:cs typeface="Arial"/>
              </a:rPr>
              <a:t>4-</a:t>
            </a:r>
            <a:r>
              <a:rPr lang="en-US" altLang="zh-CN" sz="1800" b="1" dirty="0">
                <a:solidFill>
                  <a:srgbClr val="000000"/>
                </a:solidFill>
                <a:latin typeface="Arial"/>
                <a:ea typeface="Arial"/>
                <a:cs typeface="Arial"/>
              </a:rPr>
              <a:t>Kolun üst bölümü </a:t>
            </a:r>
            <a:r>
              <a:rPr lang="en-US" altLang="zh-CN" sz="1800" dirty="0">
                <a:solidFill>
                  <a:srgbClr val="000000"/>
                </a:solidFill>
                <a:latin typeface="Arial"/>
                <a:ea typeface="Arial"/>
                <a:cs typeface="Arial"/>
              </a:rPr>
              <a:t>: Kol atardamarı baskı yeri</a:t>
            </a:r>
            <a:endParaRPr lang="en-US" altLang="zh-CN" sz="1800" dirty="0">
              <a:latin typeface="Arial"/>
              <a:ea typeface="Arial"/>
              <a:cs typeface="Arial"/>
            </a:endParaRPr>
          </a:p>
          <a:p>
            <a:pPr algn="l" rtl="0">
              <a:lnSpc>
                <a:spcPts val="2056"/>
              </a:lnSpc>
              <a:spcBef>
                <a:spcPts val="104"/>
              </a:spcBef>
            </a:pPr>
            <a:r>
              <a:rPr lang="en-US" altLang="zh-CN" sz="1800" dirty="0">
                <a:solidFill>
                  <a:srgbClr val="000000"/>
                </a:solidFill>
                <a:latin typeface="Arial"/>
                <a:ea typeface="Arial"/>
                <a:cs typeface="Arial"/>
              </a:rPr>
              <a:t>5-</a:t>
            </a:r>
            <a:r>
              <a:rPr lang="en-US" altLang="zh-CN" sz="1800" b="1" dirty="0">
                <a:solidFill>
                  <a:srgbClr val="000000"/>
                </a:solidFill>
                <a:latin typeface="Arial"/>
                <a:ea typeface="Arial"/>
                <a:cs typeface="Arial"/>
              </a:rPr>
              <a:t>Kasık </a:t>
            </a:r>
            <a:r>
              <a:rPr lang="en-US" altLang="zh-CN" sz="1800" dirty="0">
                <a:solidFill>
                  <a:srgbClr val="000000"/>
                </a:solidFill>
                <a:latin typeface="Arial"/>
                <a:ea typeface="Arial"/>
                <a:cs typeface="Arial"/>
              </a:rPr>
              <a:t>: Bacak atardamarı baskı yeri</a:t>
            </a:r>
            <a:endParaRPr lang="en-US" altLang="zh-CN" sz="1800" dirty="0">
              <a:latin typeface="Arial"/>
              <a:ea typeface="Arial"/>
              <a:cs typeface="Arial"/>
            </a:endParaRPr>
          </a:p>
          <a:p>
            <a:pPr algn="l" rtl="0">
              <a:lnSpc>
                <a:spcPts val="2056"/>
              </a:lnSpc>
              <a:spcBef>
                <a:spcPts val="104"/>
              </a:spcBef>
            </a:pPr>
            <a:r>
              <a:rPr lang="en-US" altLang="zh-CN" sz="1800" dirty="0">
                <a:solidFill>
                  <a:srgbClr val="000000"/>
                </a:solidFill>
                <a:latin typeface="Arial"/>
                <a:ea typeface="Arial"/>
                <a:cs typeface="Arial"/>
              </a:rPr>
              <a:t>6-</a:t>
            </a:r>
            <a:r>
              <a:rPr lang="en-US" altLang="zh-CN" sz="1800" b="1" dirty="0">
                <a:solidFill>
                  <a:srgbClr val="000000"/>
                </a:solidFill>
                <a:latin typeface="Arial"/>
                <a:ea typeface="Arial"/>
                <a:cs typeface="Arial"/>
              </a:rPr>
              <a:t>Uyluk </a:t>
            </a:r>
            <a:r>
              <a:rPr lang="en-US" altLang="zh-CN" sz="1800" dirty="0">
                <a:solidFill>
                  <a:srgbClr val="000000"/>
                </a:solidFill>
                <a:latin typeface="Arial"/>
                <a:ea typeface="Arial"/>
                <a:cs typeface="Arial"/>
              </a:rPr>
              <a:t>: Bacak atardamarı baskı yeri</a:t>
            </a:r>
            <a:endParaRPr lang="en-US" altLang="zh-CN" sz="1800" dirty="0">
              <a:latin typeface="Arial"/>
              <a:ea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7"/>
          <p:cNvPicPr>
            <a:picLocks noChangeAspect="1"/>
          </p:cNvPicPr>
          <p:nvPr/>
        </p:nvPicPr>
        <p:blipFill>
          <a:blip r:embed="rId2"/>
          <a:stretch>
            <a:fillRect/>
          </a:stretch>
        </p:blipFill>
        <p:spPr>
          <a:xfrm>
            <a:off x="774073" y="345948"/>
            <a:ext cx="9177527" cy="6876289"/>
          </a:xfrm>
          <a:prstGeom prst="rect">
            <a:avLst/>
          </a:prstGeom>
          <a:noFill/>
        </p:spPr>
      </p:pic>
      <p:sp>
        <p:nvSpPr>
          <p:cNvPr id="8" name="Text Box8"/>
          <p:cNvSpPr txBox="1"/>
          <p:nvPr/>
        </p:nvSpPr>
        <p:spPr>
          <a:xfrm>
            <a:off x="1190126" y="955091"/>
            <a:ext cx="8064106" cy="1708160"/>
          </a:xfrm>
          <a:prstGeom prst="rect">
            <a:avLst/>
          </a:prstGeom>
          <a:noFill/>
        </p:spPr>
        <p:txBody>
          <a:bodyPr wrap="square" lIns="0" tIns="0" rIns="0" rtlCol="0">
            <a:spAutoFit/>
          </a:bodyPr>
          <a:lstStyle/>
          <a:p>
            <a:pPr algn="l" rtl="0">
              <a:lnSpc>
                <a:spcPts val="2056"/>
              </a:lnSpc>
            </a:pPr>
            <a:r>
              <a:rPr lang="en-US" altLang="zh-CN" sz="1800" b="1" spc="-28" dirty="0">
                <a:solidFill>
                  <a:srgbClr val="777B84"/>
                </a:solidFill>
                <a:latin typeface="Arial"/>
                <a:ea typeface="Arial"/>
                <a:cs typeface="Arial"/>
              </a:rPr>
              <a:t>Temel</a:t>
            </a:r>
            <a:r>
              <a:rPr lang="en-US" altLang="zh-CN" sz="1800" b="1" spc="-30" dirty="0">
                <a:solidFill>
                  <a:srgbClr val="777B84"/>
                </a:solidFill>
                <a:latin typeface="Arial"/>
                <a:ea typeface="Arial"/>
                <a:cs typeface="Arial"/>
              </a:rPr>
              <a:t> </a:t>
            </a:r>
            <a:r>
              <a:rPr lang="en-US" altLang="zh-CN" sz="1800" b="1" spc="-53" dirty="0">
                <a:solidFill>
                  <a:srgbClr val="777B84"/>
                </a:solidFill>
                <a:latin typeface="Arial"/>
                <a:ea typeface="Arial"/>
                <a:cs typeface="Arial"/>
              </a:rPr>
              <a:t>Ya</a:t>
            </a:r>
            <a:r>
              <a:rPr lang="en-US" altLang="zh-CN" sz="1800" b="1" spc="-10" dirty="0">
                <a:solidFill>
                  <a:srgbClr val="777B84"/>
                </a:solidFill>
                <a:latin typeface="Arial"/>
                <a:ea typeface="Arial"/>
                <a:cs typeface="Arial"/>
              </a:rPr>
              <a:t>ş</a:t>
            </a:r>
            <a:r>
              <a:rPr lang="en-US" altLang="zh-CN" sz="1800" b="1" spc="0" dirty="0">
                <a:solidFill>
                  <a:srgbClr val="777B84"/>
                </a:solidFill>
                <a:latin typeface="Arial"/>
                <a:ea typeface="Arial"/>
                <a:cs typeface="Arial"/>
              </a:rPr>
              <a:t>am</a:t>
            </a:r>
            <a:r>
              <a:rPr lang="en-US" altLang="zh-CN" sz="1800" b="1" spc="-1093" dirty="0">
                <a:solidFill>
                  <a:srgbClr val="777B84"/>
                </a:solidFill>
                <a:latin typeface="Arial"/>
                <a:ea typeface="Arial"/>
                <a:cs typeface="Arial"/>
              </a:rPr>
              <a:t> </a:t>
            </a:r>
            <a:r>
              <a:rPr lang="en-US" altLang="zh-CN" sz="1800" b="1" spc="-4" dirty="0">
                <a:solidFill>
                  <a:srgbClr val="777B84"/>
                </a:solidFill>
                <a:latin typeface="Arial"/>
                <a:ea typeface="Arial"/>
                <a:cs typeface="Arial"/>
              </a:rPr>
              <a:t>Deste</a:t>
            </a:r>
            <a:r>
              <a:rPr lang="en-US" altLang="zh-CN" sz="1800" b="1" spc="0" dirty="0">
                <a:solidFill>
                  <a:srgbClr val="777B84"/>
                </a:solidFill>
                <a:latin typeface="Arial"/>
                <a:ea typeface="Arial"/>
                <a:cs typeface="Arial"/>
              </a:rPr>
              <a:t>ği</a:t>
            </a:r>
            <a:r>
              <a:rPr lang="en-US" altLang="zh-CN" sz="1800" b="1" spc="9" dirty="0">
                <a:solidFill>
                  <a:srgbClr val="777B84"/>
                </a:solidFill>
                <a:latin typeface="Arial"/>
                <a:ea typeface="Arial"/>
                <a:cs typeface="Arial"/>
              </a:rPr>
              <a:t> </a:t>
            </a:r>
            <a:r>
              <a:rPr lang="en-US" altLang="zh-CN" sz="1800" b="1" spc="0" dirty="0">
                <a:solidFill>
                  <a:srgbClr val="777B84"/>
                </a:solidFill>
                <a:latin typeface="Arial"/>
                <a:ea typeface="Arial"/>
                <a:cs typeface="Arial"/>
              </a:rPr>
              <a:t>nedir?</a:t>
            </a:r>
            <a:endParaRPr lang="en-US" altLang="zh-CN" sz="1800" dirty="0">
              <a:latin typeface="Arial"/>
              <a:ea typeface="Arial"/>
              <a:cs typeface="Arial"/>
            </a:endParaRPr>
          </a:p>
          <a:p>
            <a:pPr marL="4" indent="914402" algn="just" rtl="0">
              <a:lnSpc>
                <a:spcPts val="2160"/>
              </a:lnSpc>
              <a:spcBef>
                <a:spcPts val="2156"/>
              </a:spcBef>
            </a:pPr>
            <a:r>
              <a:rPr lang="en-US" altLang="zh-CN" sz="1800" dirty="0">
                <a:solidFill>
                  <a:srgbClr val="000000"/>
                </a:solidFill>
                <a:latin typeface="Arial"/>
                <a:ea typeface="Arial"/>
                <a:cs typeface="Arial"/>
              </a:rPr>
              <a:t>Yaşam kurtarmak amacı ile hava yolu açıklığı sağlandıktan sonra, solunumu ve/veya kalbi durmuş kişiye yapay solunum ile akciğerlerine oksijen gitmesini, dış kalp masajı ile de kalpten kan pompalanmasını sağlamak üzere yapılan ilaçsız müdahalelerdir.</a:t>
            </a:r>
            <a:endParaRPr lang="en-US" altLang="zh-CN" sz="1800" dirty="0">
              <a:latin typeface="Arial"/>
              <a:ea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Image111"/>
          <p:cNvPicPr>
            <a:picLocks noChangeAspect="1"/>
          </p:cNvPicPr>
          <p:nvPr/>
        </p:nvPicPr>
        <p:blipFill>
          <a:blip r:embed="rId2"/>
          <a:stretch>
            <a:fillRect/>
          </a:stretch>
        </p:blipFill>
        <p:spPr>
          <a:xfrm>
            <a:off x="774073" y="345948"/>
            <a:ext cx="9177527" cy="687628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Image113"/>
          <p:cNvPicPr>
            <a:picLocks noChangeAspect="1"/>
          </p:cNvPicPr>
          <p:nvPr/>
        </p:nvPicPr>
        <p:blipFill>
          <a:blip r:embed="rId2"/>
          <a:stretch>
            <a:fillRect/>
          </a:stretch>
        </p:blipFill>
        <p:spPr>
          <a:xfrm>
            <a:off x="774073" y="345948"/>
            <a:ext cx="9177527" cy="6876289"/>
          </a:xfrm>
          <a:prstGeom prst="rect">
            <a:avLst/>
          </a:prstGeom>
          <a:noFill/>
        </p:spPr>
      </p:pic>
      <p:sp>
        <p:nvSpPr>
          <p:cNvPr id="114" name="Text Box114"/>
          <p:cNvSpPr txBox="1"/>
          <p:nvPr/>
        </p:nvSpPr>
        <p:spPr>
          <a:xfrm>
            <a:off x="1333387" y="1314756"/>
            <a:ext cx="6057452" cy="3913892"/>
          </a:xfrm>
          <a:prstGeom prst="rect">
            <a:avLst/>
          </a:prstGeom>
          <a:noFill/>
        </p:spPr>
        <p:txBody>
          <a:bodyPr wrap="square" lIns="0" tIns="0" rIns="0" rtlCol="0">
            <a:spAutoFit/>
          </a:bodyPr>
          <a:lstStyle/>
          <a:p>
            <a:pPr algn="l" rtl="0">
              <a:lnSpc>
                <a:spcPts val="2056"/>
              </a:lnSpc>
            </a:pPr>
            <a:r>
              <a:rPr lang="en-US" altLang="zh-CN" sz="1800" b="1" dirty="0">
                <a:solidFill>
                  <a:srgbClr val="777B84"/>
                </a:solidFill>
                <a:latin typeface="Arial"/>
                <a:ea typeface="Arial"/>
                <a:cs typeface="Arial"/>
              </a:rPr>
              <a:t>Kanamalarda İlkyardım Uygulamaları Nelerdir?</a:t>
            </a:r>
            <a:endParaRPr lang="en-US" altLang="zh-CN" sz="1800" dirty="0">
              <a:latin typeface="Arial"/>
              <a:ea typeface="Arial"/>
              <a:cs typeface="Arial"/>
            </a:endParaRPr>
          </a:p>
          <a:p>
            <a:pPr algn="l" rtl="0">
              <a:lnSpc>
                <a:spcPts val="2056"/>
              </a:lnSpc>
              <a:spcBef>
                <a:spcPts val="2264"/>
              </a:spcBef>
            </a:pPr>
            <a:r>
              <a:rPr lang="en-US" altLang="zh-CN" sz="1800" b="1" dirty="0">
                <a:solidFill>
                  <a:srgbClr val="FF0000"/>
                </a:solidFill>
                <a:latin typeface="Arial"/>
                <a:ea typeface="Arial"/>
                <a:cs typeface="Arial"/>
              </a:rPr>
              <a:t>Dış kanamalarda ilkyardım:</a:t>
            </a:r>
            <a:endParaRPr lang="en-US" altLang="zh-CN" sz="1800" dirty="0">
              <a:latin typeface="Arial"/>
              <a:ea typeface="Arial"/>
              <a:cs typeface="Arial"/>
            </a:endParaRPr>
          </a:p>
          <a:p>
            <a:pPr marR="339356" algn="l" rtl="0">
              <a:lnSpc>
                <a:spcPts val="2160"/>
              </a:lnSpc>
              <a:spcBef>
                <a:spcPts val="2156"/>
              </a:spcBef>
            </a:pPr>
            <a:r>
              <a:rPr lang="en-US" altLang="zh-CN" sz="1800" dirty="0">
                <a:solidFill>
                  <a:srgbClr val="000000"/>
                </a:solidFill>
                <a:latin typeface="Arial"/>
                <a:ea typeface="Arial"/>
                <a:cs typeface="Arial"/>
              </a:rPr>
              <a:t> İlkyardımcı kendini tanıtır ve hasta yaralı sakinleştirilir,  Hasta/ yaralı sırt üstü yatırılır,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Hasta/yaralının durumu değerlendirilir (ABC),</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Tıbbi yardım istenir (112),</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Yara ya da kanama değerlendirilir,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Kanayan yer üzerine temiz bir bezle bastırılır,</a:t>
            </a:r>
            <a:endParaRPr lang="en-US" altLang="zh-CN" sz="1800" dirty="0">
              <a:latin typeface="Arial"/>
              <a:ea typeface="Arial"/>
              <a:cs typeface="Arial"/>
            </a:endParaRPr>
          </a:p>
          <a:p>
            <a:pPr marR="45223" algn="l" rtl="0">
              <a:lnSpc>
                <a:spcPts val="2160"/>
              </a:lnSpc>
            </a:pPr>
            <a:r>
              <a:rPr lang="en-US" altLang="zh-CN" sz="1800" dirty="0">
                <a:solidFill>
                  <a:srgbClr val="000000"/>
                </a:solidFill>
                <a:latin typeface="Arial"/>
                <a:ea typeface="Arial"/>
                <a:cs typeface="Arial"/>
              </a:rPr>
              <a:t> Kanama durmazsa ikinci bir bez koyarak basıncı arttırılır,  Gerekirse bandaj ile sararak basınç uygulanır,</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 Kanayan yere en yakın basınç noktasına baskı uygulanır,  Kanayan bölge yukarı kaldırılır,</a:t>
            </a:r>
            <a:endParaRPr lang="en-US" altLang="zh-CN" sz="1800" dirty="0">
              <a:latin typeface="Arial"/>
              <a:ea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mage116"/>
          <p:cNvPicPr>
            <a:picLocks noChangeAspect="1"/>
          </p:cNvPicPr>
          <p:nvPr/>
        </p:nvPicPr>
        <p:blipFill>
          <a:blip r:embed="rId2"/>
          <a:stretch>
            <a:fillRect/>
          </a:stretch>
        </p:blipFill>
        <p:spPr>
          <a:xfrm>
            <a:off x="774073" y="345948"/>
            <a:ext cx="9177527" cy="6876289"/>
          </a:xfrm>
          <a:prstGeom prst="rect">
            <a:avLst/>
          </a:prstGeom>
          <a:noFill/>
        </p:spPr>
      </p:pic>
      <p:sp>
        <p:nvSpPr>
          <p:cNvPr id="117" name="Text Box117"/>
          <p:cNvSpPr txBox="1"/>
          <p:nvPr/>
        </p:nvSpPr>
        <p:spPr>
          <a:xfrm>
            <a:off x="1260229" y="1604621"/>
            <a:ext cx="7532683" cy="3354765"/>
          </a:xfrm>
          <a:prstGeom prst="rect">
            <a:avLst/>
          </a:prstGeom>
          <a:noFill/>
        </p:spPr>
        <p:txBody>
          <a:bodyPr wrap="square" lIns="0" tIns="0" rIns="0" rtlCol="0">
            <a:spAutoFit/>
          </a:bodyPr>
          <a:lstStyle/>
          <a:p>
            <a:pPr indent="1" algn="l" rtl="0">
              <a:lnSpc>
                <a:spcPts val="2099"/>
              </a:lnSpc>
            </a:pPr>
            <a:r>
              <a:rPr lang="en-US" altLang="zh-CN" sz="1800" dirty="0">
                <a:solidFill>
                  <a:srgbClr val="000000"/>
                </a:solidFill>
                <a:latin typeface="Arial"/>
                <a:ea typeface="Arial"/>
                <a:cs typeface="Arial"/>
              </a:rPr>
              <a:t> Çok sayıda yaralının bulunduğu bir ortamda tek ilkyardımcı varsa, yaralı güç</a:t>
            </a:r>
            <a:endParaRPr lang="en-US" altLang="zh-CN" sz="1800" dirty="0">
              <a:latin typeface="Arial"/>
              <a:ea typeface="Arial"/>
              <a:cs typeface="Arial"/>
            </a:endParaRPr>
          </a:p>
          <a:p>
            <a:pPr marL="1" marR="726447" indent="-1" algn="l" rtl="0">
              <a:lnSpc>
                <a:spcPts val="2160"/>
              </a:lnSpc>
            </a:pPr>
            <a:r>
              <a:rPr lang="en-US" altLang="zh-CN" sz="1800" dirty="0">
                <a:solidFill>
                  <a:srgbClr val="000000"/>
                </a:solidFill>
                <a:latin typeface="Arial"/>
                <a:ea typeface="Arial"/>
                <a:cs typeface="Arial"/>
              </a:rPr>
              <a:t>koşullarda bir yere taşınacaksa, uzuv kopması varsa ve/veya baskı noktalarına baskı</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uygulamak yeterli olmuyorsa boğucu sargı (turnike) uygulanır,</a:t>
            </a:r>
            <a:endParaRPr lang="en-US" altLang="zh-CN" sz="1800" dirty="0">
              <a:latin typeface="Arial"/>
              <a:ea typeface="Arial"/>
              <a:cs typeface="Arial"/>
            </a:endParaRPr>
          </a:p>
          <a:p>
            <a:pPr marL="1" marR="414029" algn="l" rtl="0">
              <a:lnSpc>
                <a:spcPts val="2160"/>
              </a:lnSpc>
            </a:pPr>
            <a:r>
              <a:rPr lang="en-US" altLang="zh-CN" sz="1800" dirty="0">
                <a:solidFill>
                  <a:srgbClr val="000000"/>
                </a:solidFill>
                <a:latin typeface="Arial"/>
                <a:ea typeface="Arial"/>
                <a:cs typeface="Arial"/>
              </a:rPr>
              <a:t> Kanayan bölge dışarıda kalacak şekilde hasta/yaralının üstü örtülür,  Şok pozisyonu verilir,</a:t>
            </a:r>
            <a:endParaRPr lang="en-US" altLang="zh-CN" sz="1800" dirty="0">
              <a:latin typeface="Arial"/>
              <a:ea typeface="Arial"/>
              <a:cs typeface="Arial"/>
            </a:endParaRPr>
          </a:p>
          <a:p>
            <a:pPr marL="1" marR="550307" algn="l" rtl="0">
              <a:lnSpc>
                <a:spcPts val="2160"/>
              </a:lnSpc>
            </a:pPr>
            <a:r>
              <a:rPr lang="en-US" altLang="zh-CN" sz="1800" dirty="0">
                <a:solidFill>
                  <a:srgbClr val="000000"/>
                </a:solidFill>
                <a:latin typeface="Arial"/>
                <a:ea typeface="Arial"/>
                <a:cs typeface="Arial"/>
              </a:rPr>
              <a:t> Yapılan uygulamalar ile ilgili bilgiler (boğucu sargı uygulaması gibi) hasta/yaralının</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üzerine yazılır,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Yaşam bulguları sık aralıklarla (2-3dakikada bir) değerlendirilir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Hızla sevk edilmesi sağlanır.</a:t>
            </a:r>
            <a:endParaRPr lang="en-US" altLang="zh-CN" sz="18007" dirty="0">
              <a:latin typeface="Arial"/>
              <a:ea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19"/>
          <p:cNvPicPr>
            <a:picLocks noChangeAspect="1"/>
          </p:cNvPicPr>
          <p:nvPr/>
        </p:nvPicPr>
        <p:blipFill>
          <a:blip r:embed="rId2"/>
          <a:stretch>
            <a:fillRect/>
          </a:stretch>
        </p:blipFill>
        <p:spPr>
          <a:xfrm>
            <a:off x="774073" y="345948"/>
            <a:ext cx="9177527" cy="6876289"/>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121"/>
          <p:cNvPicPr>
            <a:picLocks noChangeAspect="1"/>
          </p:cNvPicPr>
          <p:nvPr/>
        </p:nvPicPr>
        <p:blipFill>
          <a:blip r:embed="rId2"/>
          <a:stretch>
            <a:fillRect/>
          </a:stretch>
        </p:blipFill>
        <p:spPr>
          <a:xfrm>
            <a:off x="774073" y="345948"/>
            <a:ext cx="9177527" cy="6876289"/>
          </a:xfrm>
          <a:prstGeom prst="rect">
            <a:avLst/>
          </a:prstGeom>
          <a:noFill/>
        </p:spPr>
      </p:pic>
      <p:sp>
        <p:nvSpPr>
          <p:cNvPr id="122" name="Text Box122"/>
          <p:cNvSpPr txBox="1"/>
          <p:nvPr/>
        </p:nvSpPr>
        <p:spPr>
          <a:xfrm>
            <a:off x="1333387" y="1243128"/>
            <a:ext cx="7631285" cy="3598421"/>
          </a:xfrm>
          <a:prstGeom prst="rect">
            <a:avLst/>
          </a:prstGeom>
          <a:noFill/>
        </p:spPr>
        <p:txBody>
          <a:bodyPr wrap="square" lIns="0" tIns="0" rIns="0" rtlCol="0">
            <a:spAutoFit/>
          </a:bodyPr>
          <a:lstStyle/>
          <a:p>
            <a:pPr algn="l" rtl="0">
              <a:lnSpc>
                <a:spcPts val="2056"/>
              </a:lnSpc>
            </a:pPr>
            <a:r>
              <a:rPr lang="en-US" altLang="zh-CN" sz="1800" b="1" dirty="0">
                <a:solidFill>
                  <a:srgbClr val="777B84"/>
                </a:solidFill>
                <a:latin typeface="Arial"/>
                <a:ea typeface="Arial"/>
                <a:cs typeface="Arial"/>
              </a:rPr>
              <a:t>İ</a:t>
            </a:r>
            <a:r>
              <a:rPr lang="en-US" altLang="zh-CN" sz="1800" b="1" u="sng" dirty="0">
                <a:solidFill>
                  <a:srgbClr val="777B84"/>
                </a:solidFill>
                <a:latin typeface="Arial"/>
                <a:ea typeface="Arial"/>
                <a:cs typeface="Arial"/>
              </a:rPr>
              <a:t>ç kanamalarda ilkyard ım:</a:t>
            </a:r>
            <a:endParaRPr lang="en-US" altLang="zh-CN" sz="1800" dirty="0">
              <a:latin typeface="Arial"/>
              <a:ea typeface="Arial"/>
              <a:cs typeface="Arial"/>
            </a:endParaRPr>
          </a:p>
          <a:p>
            <a:pPr marL="914401" algn="l" rtl="0">
              <a:lnSpc>
                <a:spcPts val="2038"/>
              </a:lnSpc>
              <a:spcBef>
                <a:spcPts val="2279"/>
              </a:spcBef>
            </a:pPr>
            <a:r>
              <a:rPr lang="en-US" altLang="zh-CN" sz="1800" dirty="0">
                <a:solidFill>
                  <a:srgbClr val="000000"/>
                </a:solidFill>
                <a:latin typeface="Arial"/>
                <a:ea typeface="Arial"/>
                <a:cs typeface="Arial"/>
              </a:rPr>
              <a:t>İç kanamalar, şiddetli travma, darbe, kırık, silahla yaralanma</a:t>
            </a:r>
            <a:endParaRPr lang="en-US" altLang="zh-CN" sz="1800" dirty="0">
              <a:latin typeface="Arial"/>
              <a:ea typeface="Arial"/>
              <a:cs typeface="Arial"/>
            </a:endParaRPr>
          </a:p>
          <a:p>
            <a:pPr marR="2700" algn="l" rtl="0">
              <a:lnSpc>
                <a:spcPts val="2160"/>
              </a:lnSpc>
            </a:pPr>
            <a:r>
              <a:rPr lang="en-US" altLang="zh-CN" sz="1800" dirty="0">
                <a:solidFill>
                  <a:srgbClr val="000000"/>
                </a:solidFill>
                <a:latin typeface="Arial"/>
                <a:ea typeface="Arial"/>
                <a:cs typeface="Arial"/>
              </a:rPr>
              <a:t>nedeniyle oluşabilir. Hasta/yaralıda şok belirtileri vardır. İç kanama şüphesi olanlarda aşağıdaki uygulamalar yapılmalıdır:</a:t>
            </a:r>
            <a:endParaRPr lang="en-US" altLang="zh-CN" sz="1800" dirty="0">
              <a:latin typeface="Arial"/>
              <a:ea typeface="Arial"/>
              <a:cs typeface="Arial"/>
            </a:endParaRPr>
          </a:p>
          <a:p>
            <a:pPr algn="l" rtl="0">
              <a:lnSpc>
                <a:spcPts val="2038"/>
              </a:lnSpc>
              <a:spcBef>
                <a:spcPts val="2282"/>
              </a:spcBef>
            </a:pPr>
            <a:r>
              <a:rPr lang="en-US" altLang="zh-CN" sz="1800" dirty="0">
                <a:solidFill>
                  <a:srgbClr val="000000"/>
                </a:solidFill>
                <a:latin typeface="Arial"/>
                <a:ea typeface="Arial"/>
                <a:cs typeface="Arial"/>
              </a:rPr>
              <a:t> Hasta/yaralının bilinci ve ABC si değerlendirilir,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Tıbbi yardım istenir (112)</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Üzeri örtülerek ayakları 30 cm yukarı kaldırılır,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Asla yiyecek ve içecek verilmez,</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Hareket ettirilmez (özellikle kırık varsa),</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Yaşamsal bulguları incelenir,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Sağlık kuruluşuna sevki sağlanır.</a:t>
            </a:r>
            <a:endParaRPr lang="en-US" altLang="zh-CN" sz="1800" dirty="0">
              <a:latin typeface="Arial"/>
              <a:ea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124"/>
          <p:cNvPicPr>
            <a:picLocks noChangeAspect="1"/>
          </p:cNvPicPr>
          <p:nvPr/>
        </p:nvPicPr>
        <p:blipFill>
          <a:blip r:embed="rId2"/>
          <a:stretch>
            <a:fillRect/>
          </a:stretch>
        </p:blipFill>
        <p:spPr>
          <a:xfrm>
            <a:off x="774073" y="345948"/>
            <a:ext cx="9177527" cy="6876289"/>
          </a:xfrm>
          <a:prstGeom prst="rect">
            <a:avLst/>
          </a:prstGeom>
          <a:noFill/>
        </p:spPr>
      </p:pic>
      <p:sp>
        <p:nvSpPr>
          <p:cNvPr id="125" name="Text Box125"/>
          <p:cNvSpPr txBox="1"/>
          <p:nvPr/>
        </p:nvSpPr>
        <p:spPr>
          <a:xfrm>
            <a:off x="1260229" y="1171500"/>
            <a:ext cx="8207357" cy="3644587"/>
          </a:xfrm>
          <a:prstGeom prst="rect">
            <a:avLst/>
          </a:prstGeom>
          <a:noFill/>
        </p:spPr>
        <p:txBody>
          <a:bodyPr wrap="square" lIns="0" tIns="0" rIns="0" rtlCol="0">
            <a:spAutoFit/>
          </a:bodyPr>
          <a:lstStyle/>
          <a:p>
            <a:pPr marL="1" algn="l" rtl="0">
              <a:lnSpc>
                <a:spcPts val="2056"/>
              </a:lnSpc>
            </a:pPr>
            <a:r>
              <a:rPr lang="en-US" altLang="zh-CN" sz="1800" b="1" dirty="0">
                <a:solidFill>
                  <a:srgbClr val="777B84"/>
                </a:solidFill>
                <a:latin typeface="Arial"/>
                <a:ea typeface="Arial"/>
                <a:cs typeface="Arial"/>
              </a:rPr>
              <a:t>Hangi Durumlarda Boğucu Sargı (Turnike) Uygulanmalıdır?</a:t>
            </a:r>
            <a:endParaRPr lang="en-US" altLang="zh-CN" sz="1800" dirty="0">
              <a:latin typeface="Arial"/>
              <a:ea typeface="Arial"/>
              <a:cs typeface="Arial"/>
            </a:endParaRPr>
          </a:p>
          <a:p>
            <a:pPr marL="1" marR="566" algn="l" rtl="0">
              <a:lnSpc>
                <a:spcPts val="2160"/>
              </a:lnSpc>
              <a:spcBef>
                <a:spcPts val="2156"/>
              </a:spcBef>
            </a:pPr>
            <a:r>
              <a:rPr lang="en-US" altLang="zh-CN" sz="1800" dirty="0">
                <a:solidFill>
                  <a:srgbClr val="000000"/>
                </a:solidFill>
                <a:latin typeface="Arial"/>
                <a:ea typeface="Arial"/>
                <a:cs typeface="Arial"/>
              </a:rPr>
              <a:t> Çok sayıda yaralının bulunduğu bir ortamda tek ilkyardımcı varsa (kanamayı durdurmak ve daha sonra da diğer yaralılarla ilgilenebilmek için),</a:t>
            </a:r>
            <a:endParaRPr lang="en-US" altLang="zh-CN" sz="1800" dirty="0">
              <a:latin typeface="Arial"/>
              <a:ea typeface="Arial"/>
              <a:cs typeface="Arial"/>
            </a:endParaRPr>
          </a:p>
          <a:p>
            <a:pPr marL="1" algn="l" rtl="0">
              <a:lnSpc>
                <a:spcPts val="2038"/>
              </a:lnSpc>
              <a:spcBef>
                <a:spcPts val="2282"/>
              </a:spcBef>
            </a:pPr>
            <a:r>
              <a:rPr lang="en-US" altLang="zh-CN" sz="1800" dirty="0">
                <a:solidFill>
                  <a:srgbClr val="000000"/>
                </a:solidFill>
                <a:latin typeface="Arial"/>
                <a:ea typeface="Arial"/>
                <a:cs typeface="Arial"/>
              </a:rPr>
              <a:t> Yaralı güç koşullarda bir yere taşınacaksa,</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Uzuv kopması varsa,</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Baskı noktalarına baskı uygulamak yeterli olmuyorsa</a:t>
            </a:r>
            <a:endParaRPr lang="en-US" altLang="zh-CN" sz="1800" dirty="0">
              <a:latin typeface="Arial"/>
              <a:ea typeface="Arial"/>
              <a:cs typeface="Arial"/>
            </a:endParaRPr>
          </a:p>
          <a:p>
            <a:pPr indent="1" algn="just" rtl="0">
              <a:lnSpc>
                <a:spcPts val="2160"/>
              </a:lnSpc>
              <a:spcBef>
                <a:spcPts val="2160"/>
              </a:spcBef>
            </a:pPr>
            <a:r>
              <a:rPr lang="en-US" altLang="zh-CN" sz="1800" dirty="0">
                <a:solidFill>
                  <a:srgbClr val="000000"/>
                </a:solidFill>
                <a:latin typeface="Arial"/>
                <a:ea typeface="Arial"/>
                <a:cs typeface="Arial"/>
              </a:rPr>
              <a:t>Boğucu sargı uygulaması kanamanın durdurulamadığı durumlarda başvurulacak en son uygulamadır. Ancak eskisi kadar sık uygulanmamaktadır. Çünkü uzun süreli turnike uygulanması sonucu doku harabiyeti meydana gelebilir ya da uzvun tamamen kaybına neden olunabilir.</a:t>
            </a:r>
            <a:endParaRPr lang="en-US" altLang="zh-CN" sz="1800" dirty="0">
              <a:latin typeface="Arial"/>
              <a:ea typeface="Arial"/>
              <a:cs typeface="Arial"/>
            </a:endParaRPr>
          </a:p>
        </p:txBody>
      </p:sp>
      <p:sp>
        <p:nvSpPr>
          <p:cNvPr id="5" name="Text Box4"/>
          <p:cNvSpPr txBox="1"/>
          <p:nvPr/>
        </p:nvSpPr>
        <p:spPr>
          <a:xfrm>
            <a:off x="7132650" y="6778646"/>
            <a:ext cx="1948074" cy="225703"/>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lnSpc>
                <a:spcPts val="1358"/>
              </a:lnSpc>
            </a:pPr>
            <a:r>
              <a:rPr lang="tr-TR" altLang="zh-CN" sz="1200" b="1" spc="-6" dirty="0" smtClean="0">
                <a:latin typeface="Arial"/>
                <a:ea typeface="Arial"/>
                <a:cs typeface="Arial"/>
              </a:rPr>
              <a:t>Doruk sürücü kursu</a:t>
            </a:r>
            <a:endParaRPr lang="en-US" altLang="zh-CN" sz="1200" b="1" dirty="0">
              <a:latin typeface="Arial"/>
              <a:ea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127"/>
          <p:cNvPicPr>
            <a:picLocks noChangeAspect="1"/>
          </p:cNvPicPr>
          <p:nvPr/>
        </p:nvPicPr>
        <p:blipFill>
          <a:blip r:embed="rId2"/>
          <a:stretch>
            <a:fillRect/>
          </a:stretch>
        </p:blipFill>
        <p:spPr>
          <a:xfrm>
            <a:off x="774073" y="345948"/>
            <a:ext cx="9177527" cy="6876289"/>
          </a:xfrm>
          <a:prstGeom prst="rect">
            <a:avLst/>
          </a:prstGeom>
          <a:noFill/>
        </p:spPr>
      </p:pic>
      <p:sp>
        <p:nvSpPr>
          <p:cNvPr id="128" name="Text Box128"/>
          <p:cNvSpPr txBox="1"/>
          <p:nvPr/>
        </p:nvSpPr>
        <p:spPr>
          <a:xfrm>
            <a:off x="1260229" y="883463"/>
            <a:ext cx="8061053" cy="6765955"/>
          </a:xfrm>
          <a:prstGeom prst="rect">
            <a:avLst/>
          </a:prstGeom>
          <a:noFill/>
        </p:spPr>
        <p:txBody>
          <a:bodyPr wrap="square" lIns="0" tIns="0" rIns="0" rtlCol="0">
            <a:spAutoFit/>
          </a:bodyPr>
          <a:lstStyle/>
          <a:p>
            <a:pPr marL="172218" algn="l" rtl="0">
              <a:lnSpc>
                <a:spcPts val="2056"/>
              </a:lnSpc>
            </a:pPr>
            <a:r>
              <a:rPr lang="en-US" altLang="zh-CN" sz="1800" b="1" spc="0" dirty="0">
                <a:solidFill>
                  <a:srgbClr val="777B84"/>
                </a:solidFill>
                <a:latin typeface="Arial"/>
                <a:ea typeface="Arial"/>
                <a:cs typeface="Arial"/>
              </a:rPr>
              <a:t>Bo</a:t>
            </a:r>
            <a:r>
              <a:rPr lang="en-US" altLang="zh-CN" sz="1800" b="1" u="sng" spc="850" dirty="0">
                <a:solidFill>
                  <a:srgbClr val="777B84"/>
                </a:solidFill>
                <a:latin typeface="Arial"/>
                <a:ea typeface="Arial"/>
                <a:cs typeface="Arial"/>
              </a:rPr>
              <a:t>ğ ucu Sarg ı (Turnike) Uygulamasında Dikkat Edilecek Hususlar Neler</a:t>
            </a:r>
            <a:endParaRPr lang="en-US" altLang="zh-CN" sz="1800" dirty="0">
              <a:latin typeface="Arial"/>
              <a:ea typeface="Arial"/>
              <a:cs typeface="Arial"/>
            </a:endParaRPr>
          </a:p>
          <a:p>
            <a:pPr marL="3445773" algn="l" rtl="0">
              <a:lnSpc>
                <a:spcPts val="2056"/>
              </a:lnSpc>
              <a:spcBef>
                <a:spcPts val="104"/>
              </a:spcBef>
            </a:pPr>
            <a:r>
              <a:rPr lang="en-US" altLang="zh-CN" sz="1800" b="1" spc="0" dirty="0">
                <a:solidFill>
                  <a:srgbClr val="777B84"/>
                </a:solidFill>
                <a:latin typeface="Arial"/>
                <a:ea typeface="Arial"/>
                <a:cs typeface="Arial"/>
              </a:rPr>
              <a:t>Olmal</a:t>
            </a:r>
            <a:r>
              <a:rPr lang="en-US" altLang="zh-CN" sz="1800" b="1" u="sng" spc="385" dirty="0">
                <a:solidFill>
                  <a:srgbClr val="777B84"/>
                </a:solidFill>
                <a:latin typeface="Arial"/>
                <a:ea typeface="Arial"/>
                <a:cs typeface="Arial"/>
              </a:rPr>
              <a:t>ıd ır?</a:t>
            </a:r>
            <a:endParaRPr lang="en-US" altLang="zh-CN" sz="1800" dirty="0">
              <a:latin typeface="Arial"/>
              <a:ea typeface="Arial"/>
              <a:cs typeface="Arial"/>
            </a:endParaRPr>
          </a:p>
          <a:p>
            <a:pPr marL="1" marR="184" algn="l" rtl="0">
              <a:lnSpc>
                <a:spcPts val="2160"/>
              </a:lnSpc>
              <a:spcBef>
                <a:spcPts val="2156"/>
              </a:spcBef>
            </a:pPr>
            <a:r>
              <a:rPr lang="en-US" altLang="zh-CN" sz="1800" spc="0" dirty="0">
                <a:solidFill>
                  <a:srgbClr val="000000"/>
                </a:solidFill>
                <a:latin typeface="Arial"/>
                <a:ea typeface="Arial"/>
                <a:cs typeface="Arial"/>
              </a:rPr>
              <a:t></a:t>
            </a:r>
            <a:r>
              <a:rPr lang="en-US" altLang="zh-CN" sz="1800" spc="-600" dirty="0">
                <a:solidFill>
                  <a:srgbClr val="000000"/>
                </a:solidFill>
                <a:latin typeface="Arial"/>
                <a:ea typeface="Arial"/>
                <a:cs typeface="Arial"/>
              </a:rPr>
              <a:t> </a:t>
            </a:r>
            <a:r>
              <a:rPr lang="en-US" altLang="zh-CN" sz="1800" dirty="0">
                <a:solidFill>
                  <a:srgbClr val="000000"/>
                </a:solidFill>
                <a:latin typeface="Arial"/>
                <a:ea typeface="Arial"/>
                <a:cs typeface="Arial"/>
              </a:rPr>
              <a:t>Turnike uygulamasında kullanılacak malzemelerin genişliği en az 8–10 cm olmalı,</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Turnike uygulamasında ip, tel gibi kesici malzemeler kullanılmamalı,</a:t>
            </a:r>
            <a:endParaRPr lang="en-US" altLang="zh-CN" sz="1800" dirty="0">
              <a:latin typeface="Arial"/>
              <a:ea typeface="Arial"/>
              <a:cs typeface="Arial"/>
            </a:endParaRPr>
          </a:p>
          <a:p>
            <a:pPr marL="1" algn="l" rtl="0">
              <a:lnSpc>
                <a:spcPts val="2160"/>
              </a:lnSpc>
            </a:pPr>
            <a:r>
              <a:rPr lang="en-US" altLang="zh-CN" sz="1800" dirty="0">
                <a:solidFill>
                  <a:srgbClr val="000000"/>
                </a:solidFill>
                <a:latin typeface="Arial"/>
                <a:ea typeface="Arial"/>
                <a:cs typeface="Arial"/>
              </a:rPr>
              <a:t> Turnikeyi sıkmak için tahta parçası, kalem gibi malzemeler kullanılabilir,  Turnike kanama duruncaya kadar sıkılır, kanama durduktan sonra daha fazla sıkılmaz,</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Turnike uygulanan bölgenin üzerine hiçbir şey örtülmez,</a:t>
            </a:r>
            <a:endParaRPr lang="en-US" altLang="zh-CN" sz="1800" dirty="0">
              <a:latin typeface="Arial"/>
              <a:ea typeface="Arial"/>
              <a:cs typeface="Arial"/>
            </a:endParaRPr>
          </a:p>
          <a:p>
            <a:pPr indent="1" algn="l" rtl="0">
              <a:lnSpc>
                <a:spcPts val="2160"/>
              </a:lnSpc>
            </a:pPr>
            <a:r>
              <a:rPr lang="en-US" altLang="zh-CN" sz="1800" dirty="0">
                <a:solidFill>
                  <a:srgbClr val="000000"/>
                </a:solidFill>
                <a:latin typeface="Arial"/>
                <a:ea typeface="Arial"/>
                <a:cs typeface="Arial"/>
              </a:rPr>
              <a:t> Turnike uygulamasının yapıldığı saat bir kağıda yazılmalı ve yaralının üzerine asılmalı,</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 Uzun süreli kanamalardaki turnike uygulamalarında, kanayan bölgeye göre 15-20 dakikada bir turnike gevşetilmeli,</a:t>
            </a:r>
            <a:endParaRPr lang="en-US" altLang="zh-CN" sz="1800" dirty="0">
              <a:latin typeface="Arial"/>
              <a:ea typeface="Arial"/>
              <a:cs typeface="Arial"/>
            </a:endParaRPr>
          </a:p>
          <a:p>
            <a:pPr marL="1" indent="-1" algn="l" rtl="0">
              <a:lnSpc>
                <a:spcPts val="2160"/>
              </a:lnSpc>
            </a:pPr>
            <a:r>
              <a:rPr lang="en-US" altLang="zh-CN" sz="1800" dirty="0">
                <a:solidFill>
                  <a:srgbClr val="000000"/>
                </a:solidFill>
                <a:latin typeface="Arial"/>
                <a:ea typeface="Arial"/>
                <a:cs typeface="Arial"/>
              </a:rPr>
              <a:t> Turnike uzvun koptuğu bölgeye en yakın olan ve deri bütünlüğünün bozulmamış olduğu bölgeye uygulanır.</a:t>
            </a:r>
            <a:endParaRPr lang="en-US" altLang="zh-CN" sz="18000" dirty="0">
              <a:latin typeface="Arial"/>
              <a:ea typeface="Arial"/>
              <a:cs typeface="Arial"/>
            </a:endParaRPr>
          </a:p>
          <a:p>
            <a:pPr marL="1" algn="just" rtl="0">
              <a:lnSpc>
                <a:spcPts val="2160"/>
              </a:lnSpc>
            </a:pPr>
            <a:r>
              <a:rPr lang="en-US" altLang="zh-CN" sz="1800" dirty="0">
                <a:solidFill>
                  <a:srgbClr val="000000"/>
                </a:solidFill>
                <a:latin typeface="Arial"/>
                <a:ea typeface="Arial"/>
                <a:cs typeface="Arial"/>
              </a:rPr>
              <a:t> Turnike, kol ve uyluk gibi tek kemikli bölgelere uygulanır, ancak önkol ve bacağa el ve ayağın beslenmesini bozabileceği için uygulanmaz. Uzuv kopması durumlarında, önkol ve bacağa da turnike uygulanabilir</a:t>
            </a:r>
            <a:endParaRPr lang="en-US" altLang="zh-CN" sz="1800" dirty="0">
              <a:latin typeface="Arial"/>
              <a:ea typeface="Arial"/>
              <a:cs typeface="Arial"/>
            </a:endParaRPr>
          </a:p>
          <a:p>
            <a:pPr marL="6265175" algn="l" rtl="0">
              <a:lnSpc>
                <a:spcPts val="1358"/>
              </a:lnSpc>
              <a:spcBef>
                <a:spcPts val="5327"/>
              </a:spcBef>
            </a:pPr>
            <a:r>
              <a:rPr lang="en-US" altLang="zh-CN" sz="1200" spc="-6" dirty="0">
                <a:solidFill>
                  <a:srgbClr val="575F6D"/>
                </a:solidFill>
                <a:latin typeface="Arial"/>
                <a:ea typeface="Arial"/>
                <a:cs typeface="Arial"/>
              </a:rPr>
              <a:t>www.slaytyerim.com</a:t>
            </a:r>
            <a:endParaRPr lang="en-US" altLang="zh-CN" sz="1200" dirty="0">
              <a:latin typeface="Arial"/>
              <a:ea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129"/>
          <p:cNvPicPr>
            <a:picLocks noChangeAspect="1"/>
          </p:cNvPicPr>
          <p:nvPr/>
        </p:nvPicPr>
        <p:blipFill>
          <a:blip r:embed="rId2"/>
          <a:stretch>
            <a:fillRect/>
          </a:stretch>
        </p:blipFill>
        <p:spPr>
          <a:xfrm>
            <a:off x="774073" y="345948"/>
            <a:ext cx="9177527" cy="6876289"/>
          </a:xfrm>
          <a:prstGeom prst="rect">
            <a:avLst/>
          </a:prstGeom>
          <a:noFill/>
        </p:spPr>
      </p:pic>
      <p:sp>
        <p:nvSpPr>
          <p:cNvPr id="4" name="Text Box4"/>
          <p:cNvSpPr txBox="1"/>
          <p:nvPr/>
        </p:nvSpPr>
        <p:spPr>
          <a:xfrm>
            <a:off x="4372663" y="3665399"/>
            <a:ext cx="1948074" cy="225703"/>
          </a:xfrm>
          <a:prstGeom prst="rect">
            <a:avLst/>
          </a:prstGeom>
          <a:noFill/>
        </p:spPr>
        <p:txBody>
          <a:bodyPr wrap="square" lIns="0" tIns="0" r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lnSpc>
                <a:spcPts val="1358"/>
              </a:lnSpc>
            </a:pPr>
            <a:r>
              <a:rPr lang="tr-TR" altLang="zh-CN" sz="1200" b="1" spc="-6" dirty="0" smtClean="0">
                <a:latin typeface="Arial"/>
                <a:ea typeface="Arial"/>
                <a:cs typeface="Arial"/>
              </a:rPr>
              <a:t>Doruk sürücü kursu</a:t>
            </a:r>
            <a:endParaRPr lang="en-US" altLang="zh-CN" sz="1200" b="1" dirty="0">
              <a:latin typeface="Arial"/>
              <a:ea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mage131"/>
          <p:cNvPicPr>
            <a:picLocks noChangeAspect="1"/>
          </p:cNvPicPr>
          <p:nvPr/>
        </p:nvPicPr>
        <p:blipFill>
          <a:blip r:embed="rId2"/>
          <a:stretch>
            <a:fillRect/>
          </a:stretch>
        </p:blipFill>
        <p:spPr>
          <a:xfrm>
            <a:off x="774073" y="345948"/>
            <a:ext cx="9177527" cy="6876289"/>
          </a:xfrm>
          <a:prstGeom prst="rect">
            <a:avLst/>
          </a:prstGeom>
          <a:noFill/>
        </p:spPr>
      </p:pic>
      <p:sp>
        <p:nvSpPr>
          <p:cNvPr id="132" name="Text Box132"/>
          <p:cNvSpPr txBox="1"/>
          <p:nvPr/>
        </p:nvSpPr>
        <p:spPr>
          <a:xfrm>
            <a:off x="1190125" y="665035"/>
            <a:ext cx="8134801" cy="3688189"/>
          </a:xfrm>
          <a:prstGeom prst="rect">
            <a:avLst/>
          </a:prstGeom>
          <a:noFill/>
        </p:spPr>
        <p:txBody>
          <a:bodyPr wrap="square" lIns="0" tIns="0" rIns="0" rtlCol="0">
            <a:spAutoFit/>
          </a:bodyPr>
          <a:lstStyle/>
          <a:p>
            <a:pPr marL="1" algn="l" rtl="0">
              <a:lnSpc>
                <a:spcPts val="1823"/>
              </a:lnSpc>
            </a:pPr>
            <a:r>
              <a:rPr lang="en-US" altLang="zh-CN" sz="1596" b="1" dirty="0">
                <a:solidFill>
                  <a:srgbClr val="777B84"/>
                </a:solidFill>
                <a:latin typeface="Arial"/>
                <a:ea typeface="Arial"/>
                <a:cs typeface="Arial"/>
              </a:rPr>
              <a:t>Boğucu Sargı (Turnike) Uygulama Tekniği:</a:t>
            </a:r>
            <a:endParaRPr lang="en-US" altLang="zh-CN" sz="1596" dirty="0">
              <a:latin typeface="Arial"/>
              <a:ea typeface="Arial"/>
              <a:cs typeface="Arial"/>
            </a:endParaRPr>
          </a:p>
          <a:p>
            <a:pPr marL="1" algn="l" rtl="0">
              <a:lnSpc>
                <a:spcPts val="1807"/>
              </a:lnSpc>
              <a:spcBef>
                <a:spcPts val="2030"/>
              </a:spcBef>
            </a:pPr>
            <a:r>
              <a:rPr lang="en-US" altLang="zh-CN" sz="1596" dirty="0">
                <a:solidFill>
                  <a:srgbClr val="000000"/>
                </a:solidFill>
                <a:latin typeface="Arial"/>
                <a:ea typeface="Arial"/>
                <a:cs typeface="Arial"/>
              </a:rPr>
              <a:t>1-İlkyardımcı eline geniş, kuvvetli ve esnemeyen bir sargı alır,</a:t>
            </a:r>
            <a:endParaRPr lang="en-US" altLang="zh-CN" sz="1596" dirty="0">
              <a:latin typeface="Arial"/>
              <a:ea typeface="Arial"/>
              <a:cs typeface="Arial"/>
            </a:endParaRPr>
          </a:p>
          <a:p>
            <a:pPr algn="l" rtl="0">
              <a:lnSpc>
                <a:spcPts val="1807"/>
              </a:lnSpc>
              <a:spcBef>
                <a:spcPts val="113"/>
              </a:spcBef>
            </a:pPr>
            <a:r>
              <a:rPr lang="en-US" altLang="zh-CN" sz="1596" dirty="0">
                <a:solidFill>
                  <a:srgbClr val="000000"/>
                </a:solidFill>
                <a:latin typeface="Arial"/>
                <a:ea typeface="Arial"/>
                <a:cs typeface="Arial"/>
              </a:rPr>
              <a:t>2-Şerit yarı uzunluğunda katlanır, uzuv etrafına sarılır,</a:t>
            </a:r>
            <a:endParaRPr lang="en-US" altLang="zh-CN" sz="1596" dirty="0">
              <a:latin typeface="Arial"/>
              <a:ea typeface="Arial"/>
              <a:cs typeface="Arial"/>
            </a:endParaRPr>
          </a:p>
          <a:p>
            <a:pPr marL="1" algn="l" rtl="0">
              <a:lnSpc>
                <a:spcPts val="1807"/>
              </a:lnSpc>
              <a:spcBef>
                <a:spcPts val="113"/>
              </a:spcBef>
            </a:pPr>
            <a:r>
              <a:rPr lang="en-US" altLang="zh-CN" sz="1596" dirty="0">
                <a:solidFill>
                  <a:srgbClr val="000000"/>
                </a:solidFill>
                <a:latin typeface="Arial"/>
                <a:ea typeface="Arial"/>
                <a:cs typeface="Arial"/>
              </a:rPr>
              <a:t>3-Bir ucu halkadan geçirip çekilir ve iki ucu bir araya getirilir,</a:t>
            </a:r>
            <a:endParaRPr lang="en-US" altLang="zh-CN" sz="1596" dirty="0">
              <a:latin typeface="Arial"/>
              <a:ea typeface="Arial"/>
              <a:cs typeface="Arial"/>
            </a:endParaRPr>
          </a:p>
          <a:p>
            <a:pPr indent="1" algn="just" rtl="0">
              <a:lnSpc>
                <a:spcPts val="1920"/>
              </a:lnSpc>
            </a:pPr>
            <a:r>
              <a:rPr lang="en-US" altLang="zh-CN" sz="1596" dirty="0">
                <a:solidFill>
                  <a:srgbClr val="000000"/>
                </a:solidFill>
                <a:latin typeface="Arial"/>
                <a:ea typeface="Arial"/>
                <a:cs typeface="Arial"/>
              </a:rPr>
              <a:t>4-Kanamayı tamamen durduracak yeterlikte sıkı bir bağ atıl ır, Sargının içinden sert cisim (kalem gibi) geçirilir ve uzva paralel konuma getirilir, Kanama durana kadar sert cisim döndürülür,</a:t>
            </a:r>
            <a:endParaRPr lang="en-US" altLang="zh-CN" sz="1596" dirty="0">
              <a:latin typeface="Arial"/>
              <a:ea typeface="Arial"/>
              <a:cs typeface="Arial"/>
            </a:endParaRPr>
          </a:p>
          <a:p>
            <a:pPr marL="1" marR="2363" indent="-1" algn="l" rtl="0">
              <a:lnSpc>
                <a:spcPts val="1920"/>
              </a:lnSpc>
            </a:pPr>
            <a:r>
              <a:rPr lang="en-US" altLang="zh-CN" sz="1596" dirty="0">
                <a:solidFill>
                  <a:srgbClr val="000000"/>
                </a:solidFill>
                <a:latin typeface="Arial"/>
                <a:ea typeface="Arial"/>
                <a:cs typeface="Arial"/>
              </a:rPr>
              <a:t>5-Sert cisim uzva dik konuma getirilerek sargı çözülmeyecek şekilde tespit edilir, 6-Hasta/yaralının elbisesinin üzerine, adı ve turnikenin uygulandığı zaman (saat ve dakika) yazılı bir kart iğnelenir,</a:t>
            </a:r>
            <a:endParaRPr lang="en-US" altLang="zh-CN" sz="1596" dirty="0">
              <a:latin typeface="Arial"/>
              <a:ea typeface="Arial"/>
              <a:cs typeface="Arial"/>
            </a:endParaRPr>
          </a:p>
          <a:p>
            <a:pPr marL="1" marR="837" algn="l" rtl="0">
              <a:lnSpc>
                <a:spcPts val="1920"/>
              </a:lnSpc>
            </a:pPr>
            <a:r>
              <a:rPr lang="en-US" altLang="zh-CN" sz="1596" dirty="0">
                <a:solidFill>
                  <a:srgbClr val="000000"/>
                </a:solidFill>
                <a:latin typeface="Arial"/>
                <a:ea typeface="Arial"/>
                <a:cs typeface="Arial"/>
              </a:rPr>
              <a:t>7-Çok sayıda yaralı olduğunda, yaralının alnına rujla veya sabit kalemle ―turnike veya ―T harfi yazılır,</a:t>
            </a:r>
            <a:endParaRPr lang="en-US" altLang="zh-CN" sz="1596" dirty="0">
              <a:latin typeface="Arial"/>
              <a:ea typeface="Arial"/>
              <a:cs typeface="Arial"/>
            </a:endParaRPr>
          </a:p>
          <a:p>
            <a:pPr marL="1" algn="l" rtl="0">
              <a:lnSpc>
                <a:spcPts val="1807"/>
              </a:lnSpc>
              <a:spcBef>
                <a:spcPts val="113"/>
              </a:spcBef>
            </a:pPr>
            <a:r>
              <a:rPr lang="en-US" altLang="zh-CN" sz="1596" dirty="0">
                <a:solidFill>
                  <a:srgbClr val="000000"/>
                </a:solidFill>
                <a:latin typeface="Arial"/>
                <a:ea typeface="Arial"/>
                <a:cs typeface="Arial"/>
              </a:rPr>
              <a:t>8-Hasta/yaralı pansuman ve turnikesi görülecek şekilde battaniye ile sarılır,</a:t>
            </a:r>
            <a:endParaRPr lang="en-US" altLang="zh-CN" sz="1596" dirty="0">
              <a:latin typeface="Arial"/>
              <a:ea typeface="Arial"/>
              <a:cs typeface="Arial"/>
            </a:endParaRPr>
          </a:p>
          <a:p>
            <a:pPr marL="1" algn="l" rtl="0">
              <a:lnSpc>
                <a:spcPts val="1807"/>
              </a:lnSpc>
              <a:spcBef>
                <a:spcPts val="113"/>
              </a:spcBef>
            </a:pPr>
            <a:r>
              <a:rPr lang="en-US" altLang="zh-CN" sz="1596" dirty="0">
                <a:solidFill>
                  <a:srgbClr val="000000"/>
                </a:solidFill>
                <a:latin typeface="Arial"/>
                <a:ea typeface="Arial"/>
                <a:cs typeface="Arial"/>
              </a:rPr>
              <a:t>9-Turnike 15-20 dakika aralıklarla gevşetilir, sonra tekrar sıkılır.</a:t>
            </a:r>
            <a:endParaRPr lang="en-US" altLang="zh-CN" sz="1596" dirty="0">
              <a:latin typeface="Arial"/>
              <a:ea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Image134"/>
          <p:cNvPicPr>
            <a:picLocks noChangeAspect="1"/>
          </p:cNvPicPr>
          <p:nvPr/>
        </p:nvPicPr>
        <p:blipFill>
          <a:blip r:embed="rId2"/>
          <a:stretch>
            <a:fillRect/>
          </a:stretch>
        </p:blipFill>
        <p:spPr>
          <a:xfrm>
            <a:off x="774073" y="345948"/>
            <a:ext cx="9177527" cy="6876289"/>
          </a:xfrm>
          <a:prstGeom prst="rect">
            <a:avLst/>
          </a:prstGeom>
          <a:noFill/>
        </p:spPr>
      </p:pic>
      <p:sp>
        <p:nvSpPr>
          <p:cNvPr id="135" name="Text Box135"/>
          <p:cNvSpPr txBox="1"/>
          <p:nvPr/>
        </p:nvSpPr>
        <p:spPr>
          <a:xfrm>
            <a:off x="1241941" y="1026720"/>
            <a:ext cx="8063035" cy="3123932"/>
          </a:xfrm>
          <a:prstGeom prst="rect">
            <a:avLst/>
          </a:prstGeom>
          <a:noFill/>
        </p:spPr>
        <p:txBody>
          <a:bodyPr wrap="square" lIns="0" tIns="0" rIns="0" rtlCol="0">
            <a:spAutoFit/>
          </a:bodyPr>
          <a:lstStyle/>
          <a:p>
            <a:pPr marL="1" algn="l" rtl="0">
              <a:lnSpc>
                <a:spcPts val="2056"/>
              </a:lnSpc>
            </a:pPr>
            <a:r>
              <a:rPr lang="en-US" altLang="zh-CN" sz="1800" b="1" spc="0" dirty="0">
                <a:solidFill>
                  <a:srgbClr val="777B84"/>
                </a:solidFill>
                <a:latin typeface="Arial"/>
                <a:ea typeface="Arial"/>
                <a:cs typeface="Arial"/>
              </a:rPr>
              <a:t>Eğ</a:t>
            </a:r>
            <a:r>
              <a:rPr lang="en-US" altLang="zh-CN" sz="1800" b="1" spc="-2" dirty="0">
                <a:solidFill>
                  <a:srgbClr val="777B84"/>
                </a:solidFill>
                <a:latin typeface="Arial"/>
                <a:ea typeface="Arial"/>
                <a:cs typeface="Arial"/>
              </a:rPr>
              <a:t>er;</a:t>
            </a:r>
            <a:r>
              <a:rPr lang="en-US" altLang="zh-CN" sz="1800" b="1" spc="-95" dirty="0">
                <a:solidFill>
                  <a:srgbClr val="777B84"/>
                </a:solidFill>
                <a:latin typeface="Arial"/>
                <a:ea typeface="Arial"/>
                <a:cs typeface="Arial"/>
              </a:rPr>
              <a:t> </a:t>
            </a:r>
            <a:r>
              <a:rPr lang="en-US" altLang="zh-CN" sz="1800" b="1" spc="2" dirty="0">
                <a:solidFill>
                  <a:srgbClr val="777B84"/>
                </a:solidFill>
                <a:latin typeface="Arial"/>
                <a:ea typeface="Arial"/>
                <a:cs typeface="Arial"/>
              </a:rPr>
              <a:t>uzuv</a:t>
            </a:r>
            <a:r>
              <a:rPr lang="en-US" altLang="zh-CN" sz="1800" b="1" spc="-515" dirty="0">
                <a:solidFill>
                  <a:srgbClr val="777B84"/>
                </a:solidFill>
                <a:latin typeface="Arial"/>
                <a:ea typeface="Arial"/>
                <a:cs typeface="Arial"/>
              </a:rPr>
              <a:t> </a:t>
            </a:r>
            <a:r>
              <a:rPr lang="en-US" altLang="zh-CN" sz="1800" b="1" spc="-2" dirty="0">
                <a:solidFill>
                  <a:srgbClr val="777B84"/>
                </a:solidFill>
                <a:latin typeface="Arial"/>
                <a:ea typeface="Arial"/>
                <a:cs typeface="Arial"/>
              </a:rPr>
              <a:t>kopmas</a:t>
            </a:r>
            <a:r>
              <a:rPr lang="en-US" altLang="zh-CN" sz="1800" b="1" spc="0" dirty="0">
                <a:solidFill>
                  <a:srgbClr val="777B84"/>
                </a:solidFill>
                <a:latin typeface="Arial"/>
                <a:ea typeface="Arial"/>
                <a:cs typeface="Arial"/>
              </a:rPr>
              <a:t>ı</a:t>
            </a:r>
            <a:r>
              <a:rPr lang="en-US" altLang="zh-CN" sz="1800" b="1" dirty="0">
                <a:solidFill>
                  <a:srgbClr val="777B84"/>
                </a:solidFill>
                <a:latin typeface="Arial"/>
                <a:ea typeface="Arial"/>
                <a:cs typeface="Arial"/>
              </a:rPr>
              <a:t> </a:t>
            </a:r>
            <a:r>
              <a:rPr lang="en-US" altLang="zh-CN" sz="1800" b="1" spc="-14" dirty="0">
                <a:solidFill>
                  <a:srgbClr val="777B84"/>
                </a:solidFill>
                <a:latin typeface="Arial"/>
                <a:ea typeface="Arial"/>
                <a:cs typeface="Arial"/>
              </a:rPr>
              <a:t>var</a:t>
            </a:r>
            <a:r>
              <a:rPr lang="en-US" altLang="zh-CN" sz="1800" b="1" spc="-152" dirty="0">
                <a:solidFill>
                  <a:srgbClr val="777B84"/>
                </a:solidFill>
                <a:latin typeface="Arial"/>
                <a:ea typeface="Arial"/>
                <a:cs typeface="Arial"/>
              </a:rPr>
              <a:t> </a:t>
            </a:r>
            <a:r>
              <a:rPr lang="en-US" altLang="zh-CN" sz="1800" b="1" spc="-1" dirty="0">
                <a:solidFill>
                  <a:srgbClr val="777B84"/>
                </a:solidFill>
                <a:latin typeface="Arial"/>
                <a:ea typeface="Arial"/>
                <a:cs typeface="Arial"/>
              </a:rPr>
              <a:t>ise;</a:t>
            </a:r>
            <a:endParaRPr lang="en-US" altLang="zh-CN" sz="1800" dirty="0">
              <a:latin typeface="Arial"/>
              <a:ea typeface="Arial"/>
              <a:cs typeface="Arial"/>
            </a:endParaRPr>
          </a:p>
          <a:p>
            <a:pPr marL="1" algn="l" rtl="0">
              <a:lnSpc>
                <a:spcPts val="2160"/>
              </a:lnSpc>
              <a:spcBef>
                <a:spcPts val="2156"/>
              </a:spcBef>
            </a:pPr>
            <a:r>
              <a:rPr lang="en-US" altLang="zh-CN" sz="1800" dirty="0">
                <a:solidFill>
                  <a:srgbClr val="000000"/>
                </a:solidFill>
                <a:latin typeface="Arial"/>
                <a:ea typeface="Arial"/>
                <a:cs typeface="Arial"/>
              </a:rPr>
              <a:t>1-Kopan parça temiz su geçirmez ağzı kapalı bir plastik torbaya yerleştirilir, 2-Kopan parçanın konduğu torba buz içeren ikinci bir torbanın içine konur, 3-Kopmuş uzuv parçasının konduğu plastik torba ağzı kapatıldıktan sonra, içerisinde 1 ölçek suya 2 ölçek buz konulmuş ikinci bir torbaya ya da kovaya konulur. Bu şekilde, kopmuş uzuv parçasının buz ile direkt teması önlenmiş ve soğuk bir ortamda taşınması sağlanmış olur.</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4-Torba hasta/yaralı ile aynı vasıtaya konur, üzerine hastanın adı ve soyadını yazılır, en geç 6 saat içinde sağlık kuruluşuna sevk edilir,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5-Tıbbi birimler haberdar edilir (112).</a:t>
            </a:r>
            <a:endParaRPr lang="en-US" altLang="zh-CN" sz="1800" dirty="0">
              <a:latin typeface="Arial"/>
              <a:ea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10"/>
          <p:cNvPicPr>
            <a:picLocks noChangeAspect="1"/>
          </p:cNvPicPr>
          <p:nvPr/>
        </p:nvPicPr>
        <p:blipFill>
          <a:blip r:embed="rId2"/>
          <a:stretch>
            <a:fillRect/>
          </a:stretch>
        </p:blipFill>
        <p:spPr>
          <a:xfrm>
            <a:off x="774073" y="345948"/>
            <a:ext cx="9177527" cy="6876289"/>
          </a:xfrm>
          <a:prstGeom prst="rect">
            <a:avLst/>
          </a:prstGeom>
          <a:noFill/>
        </p:spPr>
      </p:pic>
      <p:sp>
        <p:nvSpPr>
          <p:cNvPr id="11" name="Text Box11"/>
          <p:cNvSpPr txBox="1"/>
          <p:nvPr/>
        </p:nvSpPr>
        <p:spPr>
          <a:xfrm>
            <a:off x="1260230" y="1157784"/>
            <a:ext cx="8207820" cy="3341941"/>
          </a:xfrm>
          <a:prstGeom prst="rect">
            <a:avLst/>
          </a:prstGeom>
          <a:noFill/>
        </p:spPr>
        <p:txBody>
          <a:bodyPr wrap="square" lIns="0" tIns="0" rIns="0" rtlCol="0">
            <a:spAutoFit/>
          </a:bodyPr>
          <a:lstStyle/>
          <a:p>
            <a:pPr algn="l" rtl="0">
              <a:lnSpc>
                <a:spcPts val="2056"/>
              </a:lnSpc>
            </a:pPr>
            <a:r>
              <a:rPr lang="en-US" altLang="zh-CN" sz="1800" b="1" spc="-12" dirty="0">
                <a:solidFill>
                  <a:srgbClr val="777B84"/>
                </a:solidFill>
                <a:latin typeface="Arial"/>
                <a:ea typeface="Arial"/>
                <a:cs typeface="Arial"/>
              </a:rPr>
              <a:t>Hava</a:t>
            </a:r>
            <a:r>
              <a:rPr lang="en-US" altLang="zh-CN" sz="1800" b="1" spc="-491" dirty="0">
                <a:solidFill>
                  <a:srgbClr val="777B84"/>
                </a:solidFill>
                <a:latin typeface="Arial"/>
                <a:ea typeface="Arial"/>
                <a:cs typeface="Arial"/>
              </a:rPr>
              <a:t> </a:t>
            </a:r>
            <a:r>
              <a:rPr lang="en-US" altLang="zh-CN" sz="1800" b="1" spc="-19" dirty="0">
                <a:solidFill>
                  <a:srgbClr val="777B84"/>
                </a:solidFill>
                <a:latin typeface="Arial"/>
                <a:ea typeface="Arial"/>
                <a:cs typeface="Arial"/>
              </a:rPr>
              <a:t>Yolunu</a:t>
            </a:r>
            <a:r>
              <a:rPr lang="en-US" altLang="zh-CN" sz="1800" b="1" spc="-678" dirty="0">
                <a:solidFill>
                  <a:srgbClr val="777B84"/>
                </a:solidFill>
                <a:latin typeface="Arial"/>
                <a:ea typeface="Arial"/>
                <a:cs typeface="Arial"/>
              </a:rPr>
              <a:t> </a:t>
            </a:r>
            <a:r>
              <a:rPr lang="en-US" altLang="zh-CN" sz="1800" b="1" spc="-13" dirty="0">
                <a:solidFill>
                  <a:srgbClr val="777B84"/>
                </a:solidFill>
                <a:latin typeface="Arial"/>
                <a:ea typeface="Arial"/>
                <a:cs typeface="Arial"/>
              </a:rPr>
              <a:t>Açmak</a:t>
            </a:r>
            <a:r>
              <a:rPr lang="en-US" altLang="zh-CN" sz="1800" b="1" spc="-442" dirty="0">
                <a:solidFill>
                  <a:srgbClr val="777B84"/>
                </a:solidFill>
                <a:latin typeface="Arial"/>
                <a:ea typeface="Arial"/>
                <a:cs typeface="Arial"/>
              </a:rPr>
              <a:t> </a:t>
            </a:r>
            <a:r>
              <a:rPr lang="en-US" altLang="zh-CN" sz="1800" b="1" spc="0" dirty="0">
                <a:solidFill>
                  <a:srgbClr val="777B84"/>
                </a:solidFill>
                <a:latin typeface="Arial"/>
                <a:ea typeface="Arial"/>
                <a:cs typeface="Arial"/>
              </a:rPr>
              <a:t>İçin</a:t>
            </a:r>
            <a:r>
              <a:rPr lang="en-US" altLang="zh-CN" sz="1800" b="1" spc="-601" dirty="0">
                <a:solidFill>
                  <a:srgbClr val="777B84"/>
                </a:solidFill>
                <a:latin typeface="Arial"/>
                <a:ea typeface="Arial"/>
                <a:cs typeface="Arial"/>
              </a:rPr>
              <a:t> </a:t>
            </a:r>
            <a:r>
              <a:rPr lang="en-US" altLang="zh-CN" sz="1800" b="1" spc="-7" dirty="0">
                <a:solidFill>
                  <a:srgbClr val="777B84"/>
                </a:solidFill>
                <a:latin typeface="Arial"/>
                <a:ea typeface="Arial"/>
                <a:cs typeface="Arial"/>
              </a:rPr>
              <a:t>Ba</a:t>
            </a:r>
            <a:r>
              <a:rPr lang="en-US" altLang="zh-CN" sz="1800" b="1" spc="0" dirty="0">
                <a:solidFill>
                  <a:srgbClr val="777B84"/>
                </a:solidFill>
                <a:latin typeface="Arial"/>
                <a:ea typeface="Arial"/>
                <a:cs typeface="Arial"/>
              </a:rPr>
              <a:t>ş</a:t>
            </a:r>
            <a:r>
              <a:rPr lang="en-US" altLang="zh-CN" sz="1800" b="1" spc="-489" dirty="0">
                <a:solidFill>
                  <a:srgbClr val="777B84"/>
                </a:solidFill>
                <a:latin typeface="Arial"/>
                <a:ea typeface="Arial"/>
                <a:cs typeface="Arial"/>
              </a:rPr>
              <a:t> </a:t>
            </a:r>
            <a:r>
              <a:rPr lang="en-US" altLang="zh-CN" sz="1800" b="1" spc="-1" dirty="0">
                <a:solidFill>
                  <a:srgbClr val="777B84"/>
                </a:solidFill>
                <a:latin typeface="Arial"/>
                <a:ea typeface="Arial"/>
                <a:cs typeface="Arial"/>
              </a:rPr>
              <a:t>Geri</a:t>
            </a:r>
            <a:r>
              <a:rPr lang="en-US" altLang="zh-CN" sz="1800" b="1" spc="-6" dirty="0">
                <a:solidFill>
                  <a:srgbClr val="777B84"/>
                </a:solidFill>
                <a:latin typeface="Arial"/>
                <a:ea typeface="Arial"/>
                <a:cs typeface="Arial"/>
              </a:rPr>
              <a:t> </a:t>
            </a:r>
            <a:r>
              <a:rPr lang="en-US" altLang="zh-CN" sz="1800" b="1" spc="0" dirty="0">
                <a:solidFill>
                  <a:srgbClr val="777B84"/>
                </a:solidFill>
                <a:latin typeface="Arial"/>
                <a:ea typeface="Arial"/>
                <a:cs typeface="Arial"/>
              </a:rPr>
              <a:t>Çene</a:t>
            </a:r>
            <a:r>
              <a:rPr lang="en-US" altLang="zh-CN" sz="1800" b="1" spc="-530" dirty="0">
                <a:solidFill>
                  <a:srgbClr val="777B84"/>
                </a:solidFill>
                <a:latin typeface="Arial"/>
                <a:ea typeface="Arial"/>
                <a:cs typeface="Arial"/>
              </a:rPr>
              <a:t> </a:t>
            </a:r>
            <a:r>
              <a:rPr lang="en-US" altLang="zh-CN" sz="1800" b="1" spc="-22" dirty="0">
                <a:solidFill>
                  <a:srgbClr val="777B84"/>
                </a:solidFill>
                <a:latin typeface="Arial"/>
                <a:ea typeface="Arial"/>
                <a:cs typeface="Arial"/>
              </a:rPr>
              <a:t>Yukar</a:t>
            </a:r>
            <a:r>
              <a:rPr lang="en-US" altLang="zh-CN" sz="1800" b="1" spc="0" dirty="0">
                <a:solidFill>
                  <a:srgbClr val="777B84"/>
                </a:solidFill>
                <a:latin typeface="Arial"/>
                <a:ea typeface="Arial"/>
                <a:cs typeface="Arial"/>
              </a:rPr>
              <a:t>ı</a:t>
            </a:r>
            <a:r>
              <a:rPr lang="en-US" altLang="zh-CN" sz="1800" b="1" spc="7" dirty="0">
                <a:solidFill>
                  <a:srgbClr val="777B84"/>
                </a:solidFill>
                <a:latin typeface="Arial"/>
                <a:ea typeface="Arial"/>
                <a:cs typeface="Arial"/>
              </a:rPr>
              <a:t> </a:t>
            </a:r>
            <a:r>
              <a:rPr lang="en-US" altLang="zh-CN" sz="1800" b="1" spc="-1" dirty="0">
                <a:solidFill>
                  <a:srgbClr val="777B84"/>
                </a:solidFill>
                <a:latin typeface="Arial"/>
                <a:ea typeface="Arial"/>
                <a:cs typeface="Arial"/>
              </a:rPr>
              <a:t>Pozisyonu</a:t>
            </a:r>
            <a:r>
              <a:rPr lang="en-US" altLang="zh-CN" sz="1800" b="1" spc="-601" dirty="0">
                <a:solidFill>
                  <a:srgbClr val="777B84"/>
                </a:solidFill>
                <a:latin typeface="Arial"/>
                <a:ea typeface="Arial"/>
                <a:cs typeface="Arial"/>
              </a:rPr>
              <a:t> </a:t>
            </a:r>
            <a:r>
              <a:rPr lang="en-US" altLang="zh-CN" sz="1800" b="1" spc="-6" dirty="0">
                <a:solidFill>
                  <a:srgbClr val="777B84"/>
                </a:solidFill>
                <a:latin typeface="Arial"/>
                <a:ea typeface="Arial"/>
                <a:cs typeface="Arial"/>
              </a:rPr>
              <a:t>Nas</a:t>
            </a:r>
            <a:r>
              <a:rPr lang="en-US" altLang="zh-CN" sz="1800" b="1" spc="0" dirty="0">
                <a:solidFill>
                  <a:srgbClr val="777B84"/>
                </a:solidFill>
                <a:latin typeface="Arial"/>
                <a:ea typeface="Arial"/>
                <a:cs typeface="Arial"/>
              </a:rPr>
              <a:t>ıl</a:t>
            </a:r>
            <a:r>
              <a:rPr lang="en-US" altLang="zh-CN" sz="1800" b="1" spc="11" dirty="0">
                <a:solidFill>
                  <a:srgbClr val="777B84"/>
                </a:solidFill>
                <a:latin typeface="Arial"/>
                <a:ea typeface="Arial"/>
                <a:cs typeface="Arial"/>
              </a:rPr>
              <a:t> </a:t>
            </a:r>
            <a:r>
              <a:rPr lang="en-US" altLang="zh-CN" sz="1800" b="1" spc="-12" dirty="0">
                <a:solidFill>
                  <a:srgbClr val="777B84"/>
                </a:solidFill>
                <a:latin typeface="Arial"/>
                <a:ea typeface="Arial"/>
                <a:cs typeface="Arial"/>
              </a:rPr>
              <a:t>Verilir?</a:t>
            </a:r>
            <a:endParaRPr lang="en-US" altLang="zh-CN" sz="1800" dirty="0">
              <a:latin typeface="Arial"/>
              <a:ea typeface="Arial"/>
              <a:cs typeface="Arial"/>
            </a:endParaRPr>
          </a:p>
          <a:p>
            <a:pPr marL="914406" algn="l" rtl="0">
              <a:lnSpc>
                <a:spcPts val="2038"/>
              </a:lnSpc>
              <a:spcBef>
                <a:spcPts val="2279"/>
              </a:spcBef>
            </a:pPr>
            <a:r>
              <a:rPr lang="en-US" altLang="zh-CN" sz="1800" dirty="0">
                <a:solidFill>
                  <a:srgbClr val="000000"/>
                </a:solidFill>
                <a:latin typeface="Arial"/>
                <a:ea typeface="Arial"/>
                <a:cs typeface="Arial"/>
              </a:rPr>
              <a:t>Bilinci kapalı bütün hasta/yaralılarda solunum yolu kontrol edilmelidir.</a:t>
            </a:r>
            <a:endParaRPr lang="en-US" altLang="zh-CN" sz="1800" dirty="0">
              <a:latin typeface="Arial"/>
              <a:ea typeface="Arial"/>
              <a:cs typeface="Arial"/>
            </a:endParaRPr>
          </a:p>
          <a:p>
            <a:pPr marL="4" marR="1482" algn="just" rtl="0">
              <a:lnSpc>
                <a:spcPts val="2160"/>
              </a:lnSpc>
            </a:pPr>
            <a:r>
              <a:rPr lang="en-US" altLang="zh-CN" sz="1800" dirty="0">
                <a:solidFill>
                  <a:srgbClr val="000000"/>
                </a:solidFill>
                <a:latin typeface="Arial"/>
                <a:ea typeface="Arial"/>
                <a:cs typeface="Arial"/>
              </a:rPr>
              <a:t>Çünkü dil geriye kayabilir ya da herhangi bir yabancı madde solunum yolunu tıkayabilir. Önce ağız içine gözle bakılır, eğer yabancı cisim var ise çıkarıldıktan sonra hastaya baş geri çene yukarı pozisyonu verilir.</a:t>
            </a:r>
            <a:endParaRPr lang="en-US" altLang="zh-CN" sz="1800" dirty="0">
              <a:latin typeface="Arial"/>
              <a:ea typeface="Arial"/>
              <a:cs typeface="Arial"/>
            </a:endParaRPr>
          </a:p>
          <a:p>
            <a:pPr marL="5" algn="l" rtl="0">
              <a:lnSpc>
                <a:spcPts val="2038"/>
              </a:lnSpc>
              <a:spcBef>
                <a:spcPts val="2282"/>
              </a:spcBef>
            </a:pPr>
            <a:r>
              <a:rPr lang="en-US" altLang="zh-CN" sz="1800" dirty="0">
                <a:solidFill>
                  <a:srgbClr val="000000"/>
                </a:solidFill>
                <a:latin typeface="Arial"/>
                <a:ea typeface="Arial"/>
                <a:cs typeface="Arial"/>
              </a:rPr>
              <a:t>Bunun için;</a:t>
            </a:r>
            <a:endParaRPr lang="en-US" altLang="zh-CN" sz="1800" dirty="0">
              <a:latin typeface="Arial"/>
              <a:ea typeface="Arial"/>
              <a:cs typeface="Arial"/>
            </a:endParaRPr>
          </a:p>
          <a:p>
            <a:pPr marL="5" algn="l" rtl="0">
              <a:lnSpc>
                <a:spcPts val="2038"/>
              </a:lnSpc>
              <a:spcBef>
                <a:spcPts val="122"/>
              </a:spcBef>
            </a:pPr>
            <a:r>
              <a:rPr lang="en-US" altLang="zh-CN" sz="1800" dirty="0">
                <a:solidFill>
                  <a:srgbClr val="000000"/>
                </a:solidFill>
                <a:latin typeface="Arial"/>
                <a:ea typeface="Arial"/>
                <a:cs typeface="Arial"/>
              </a:rPr>
              <a:t> Bir el alına yerleştirilir,</a:t>
            </a:r>
            <a:endParaRPr lang="en-US" altLang="zh-CN" sz="1800" dirty="0">
              <a:latin typeface="Arial"/>
              <a:ea typeface="Arial"/>
              <a:cs typeface="Arial"/>
            </a:endParaRPr>
          </a:p>
          <a:p>
            <a:pPr marL="4" algn="l" rtl="0">
              <a:lnSpc>
                <a:spcPts val="2038"/>
              </a:lnSpc>
              <a:spcBef>
                <a:spcPts val="122"/>
              </a:spcBef>
            </a:pPr>
            <a:r>
              <a:rPr lang="en-US" altLang="zh-CN" sz="1800" dirty="0">
                <a:solidFill>
                  <a:srgbClr val="000000"/>
                </a:solidFill>
                <a:latin typeface="Arial"/>
                <a:ea typeface="Arial"/>
                <a:cs typeface="Arial"/>
              </a:rPr>
              <a:t> Diğer elin iki parmağı çene kemiğinin üzerine yerleştirilir,</a:t>
            </a:r>
            <a:endParaRPr lang="en-US" altLang="zh-CN" sz="1800" dirty="0">
              <a:latin typeface="Arial"/>
              <a:ea typeface="Arial"/>
              <a:cs typeface="Arial"/>
            </a:endParaRPr>
          </a:p>
          <a:p>
            <a:pPr marL="5" algn="l" rtl="0">
              <a:lnSpc>
                <a:spcPts val="2038"/>
              </a:lnSpc>
              <a:spcBef>
                <a:spcPts val="122"/>
              </a:spcBef>
            </a:pPr>
            <a:r>
              <a:rPr lang="en-US" altLang="zh-CN" sz="1800" dirty="0">
                <a:solidFill>
                  <a:srgbClr val="000000"/>
                </a:solidFill>
                <a:latin typeface="Arial"/>
                <a:ea typeface="Arial"/>
                <a:cs typeface="Arial"/>
              </a:rPr>
              <a:t> Alından bastırılıp, çeneden kaldırılarak baş geriye doğru itilir,</a:t>
            </a:r>
            <a:endParaRPr lang="en-US" altLang="zh-CN" sz="1800" dirty="0">
              <a:latin typeface="Arial"/>
              <a:ea typeface="Arial"/>
              <a:cs typeface="Arial"/>
            </a:endParaRPr>
          </a:p>
          <a:p>
            <a:pPr marL="4" algn="l" rtl="0">
              <a:lnSpc>
                <a:spcPts val="2038"/>
              </a:lnSpc>
              <a:spcBef>
                <a:spcPts val="122"/>
              </a:spcBef>
            </a:pPr>
            <a:r>
              <a:rPr lang="en-US" altLang="zh-CN" sz="1800" dirty="0">
                <a:solidFill>
                  <a:srgbClr val="000000"/>
                </a:solidFill>
                <a:latin typeface="Arial"/>
                <a:ea typeface="Arial"/>
                <a:cs typeface="Arial"/>
              </a:rPr>
              <a:t> Böylece dil yerinden oynatılarak hava yolu açıklığı sağlanmış olur</a:t>
            </a:r>
            <a:endParaRPr lang="en-US" altLang="zh-CN" sz="1800" dirty="0">
              <a:latin typeface="Arial"/>
              <a:ea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137"/>
          <p:cNvPicPr>
            <a:picLocks noChangeAspect="1"/>
          </p:cNvPicPr>
          <p:nvPr/>
        </p:nvPicPr>
        <p:blipFill>
          <a:blip r:embed="rId2"/>
          <a:stretch>
            <a:fillRect/>
          </a:stretch>
        </p:blipFill>
        <p:spPr>
          <a:xfrm>
            <a:off x="774073" y="345948"/>
            <a:ext cx="9177527" cy="6876289"/>
          </a:xfrm>
          <a:prstGeom prst="rect">
            <a:avLst/>
          </a:prstGeom>
          <a:noFill/>
        </p:spPr>
      </p:pic>
      <p:sp>
        <p:nvSpPr>
          <p:cNvPr id="138" name="Text Box138"/>
          <p:cNvSpPr txBox="1"/>
          <p:nvPr/>
        </p:nvSpPr>
        <p:spPr>
          <a:xfrm>
            <a:off x="1243466" y="811836"/>
            <a:ext cx="8061896" cy="5969513"/>
          </a:xfrm>
          <a:prstGeom prst="rect">
            <a:avLst/>
          </a:prstGeom>
          <a:noFill/>
        </p:spPr>
        <p:txBody>
          <a:bodyPr wrap="square" lIns="0" tIns="0" rIns="0" rtlCol="0">
            <a:spAutoFit/>
          </a:bodyPr>
          <a:lstStyle/>
          <a:p>
            <a:pPr algn="l" rtl="0">
              <a:lnSpc>
                <a:spcPts val="2056"/>
              </a:lnSpc>
            </a:pPr>
            <a:r>
              <a:rPr lang="en-US" altLang="zh-CN" sz="1800" b="1" spc="0" dirty="0">
                <a:solidFill>
                  <a:srgbClr val="FF0000"/>
                </a:solidFill>
                <a:latin typeface="Arial"/>
                <a:ea typeface="Arial"/>
                <a:cs typeface="Arial"/>
              </a:rPr>
              <a:t>Şok</a:t>
            </a:r>
            <a:r>
              <a:rPr lang="en-US" altLang="zh-CN" sz="1800" b="1" spc="-499" dirty="0">
                <a:solidFill>
                  <a:srgbClr val="FF0000"/>
                </a:solidFill>
                <a:latin typeface="Arial"/>
                <a:ea typeface="Arial"/>
                <a:cs typeface="Arial"/>
              </a:rPr>
              <a:t> </a:t>
            </a:r>
            <a:r>
              <a:rPr lang="en-US" altLang="zh-CN" sz="1800" b="1" spc="0" dirty="0">
                <a:solidFill>
                  <a:srgbClr val="FF0000"/>
                </a:solidFill>
                <a:latin typeface="Arial"/>
                <a:ea typeface="Arial"/>
                <a:cs typeface="Arial"/>
              </a:rPr>
              <a:t>Nedir?</a:t>
            </a:r>
            <a:endParaRPr lang="en-US" altLang="zh-CN" sz="1800" dirty="0">
              <a:latin typeface="Arial"/>
              <a:ea typeface="Arial"/>
              <a:cs typeface="Arial"/>
            </a:endParaRPr>
          </a:p>
          <a:p>
            <a:pPr marL="5" indent="914401" algn="just" rtl="0">
              <a:lnSpc>
                <a:spcPts val="2159"/>
              </a:lnSpc>
            </a:pPr>
            <a:r>
              <a:rPr lang="en-US" altLang="zh-CN" sz="1800" dirty="0">
                <a:solidFill>
                  <a:srgbClr val="000000"/>
                </a:solidFill>
                <a:latin typeface="Arial"/>
                <a:ea typeface="Arial"/>
                <a:cs typeface="Arial"/>
              </a:rPr>
              <a:t>Kalp-damar sisteminin yaşamsal organlara uygun oranda kanlanma yapamaması nedeniyle ortaya çıkan ve tansiyon düşüklüğü ile seyreden bir akut dolaşım yetmezliğidir.</a:t>
            </a:r>
            <a:endParaRPr lang="en-US" altLang="zh-CN" sz="1800" dirty="0">
              <a:latin typeface="Arial"/>
              <a:ea typeface="Arial"/>
              <a:cs typeface="Arial"/>
            </a:endParaRPr>
          </a:p>
          <a:p>
            <a:pPr algn="l" rtl="0">
              <a:lnSpc>
                <a:spcPts val="2056"/>
              </a:lnSpc>
              <a:spcBef>
                <a:spcPts val="2268"/>
              </a:spcBef>
            </a:pPr>
            <a:r>
              <a:rPr lang="en-US" altLang="zh-CN" sz="1800" b="1" dirty="0">
                <a:solidFill>
                  <a:srgbClr val="0070C0"/>
                </a:solidFill>
                <a:latin typeface="Arial"/>
                <a:ea typeface="Arial"/>
                <a:cs typeface="Arial"/>
              </a:rPr>
              <a:t>Kaç Çeşit Şok Vardır?</a:t>
            </a:r>
            <a:endParaRPr lang="en-US" altLang="zh-CN" sz="1800" dirty="0">
              <a:latin typeface="Arial"/>
              <a:ea typeface="Arial"/>
              <a:cs typeface="Arial"/>
            </a:endParaRPr>
          </a:p>
          <a:p>
            <a:pPr algn="l" rtl="0">
              <a:lnSpc>
                <a:spcPts val="2038"/>
              </a:lnSpc>
              <a:spcBef>
                <a:spcPts val="119"/>
              </a:spcBef>
            </a:pPr>
            <a:r>
              <a:rPr lang="en-US" altLang="zh-CN" sz="1800" dirty="0">
                <a:solidFill>
                  <a:srgbClr val="000000"/>
                </a:solidFill>
                <a:latin typeface="Arial"/>
                <a:ea typeface="Arial"/>
                <a:cs typeface="Arial"/>
              </a:rPr>
              <a:t>Nedenlerine göre 4 çeşit şok vardır: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Kardiyojenik şok (Kalp kökenli)</a:t>
            </a:r>
            <a:endParaRPr lang="en-US" altLang="zh-CN" sz="18004"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Hipovolemik şok (Sıvı eksikliği)</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Toksik şok (Zehirlenme ile ilgili)</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Anaflaktik şok (Alerjik)</a:t>
            </a:r>
            <a:endParaRPr lang="en-US" altLang="zh-CN" sz="1800" dirty="0">
              <a:latin typeface="Arial"/>
              <a:ea typeface="Arial"/>
              <a:cs typeface="Arial"/>
            </a:endParaRPr>
          </a:p>
          <a:p>
            <a:pPr algn="l" rtl="0">
              <a:lnSpc>
                <a:spcPts val="2056"/>
              </a:lnSpc>
              <a:spcBef>
                <a:spcPts val="1860"/>
              </a:spcBef>
            </a:pPr>
            <a:r>
              <a:rPr lang="en-US" altLang="zh-CN" sz="1800" b="1" dirty="0">
                <a:solidFill>
                  <a:srgbClr val="00B050"/>
                </a:solidFill>
                <a:latin typeface="Arial"/>
                <a:ea typeface="Arial"/>
                <a:cs typeface="Arial"/>
              </a:rPr>
              <a:t>Şok Belirtileri Nelerdir?</a:t>
            </a:r>
            <a:endParaRPr lang="en-US" altLang="zh-CN" sz="1800" dirty="0">
              <a:latin typeface="Arial"/>
              <a:ea typeface="Arial"/>
              <a:cs typeface="Arial"/>
            </a:endParaRPr>
          </a:p>
          <a:p>
            <a:pPr algn="l" rtl="0">
              <a:lnSpc>
                <a:spcPts val="2038"/>
              </a:lnSpc>
              <a:spcBef>
                <a:spcPts val="119"/>
              </a:spcBef>
            </a:pPr>
            <a:r>
              <a:rPr lang="en-US" altLang="zh-CN" sz="1800" dirty="0">
                <a:solidFill>
                  <a:srgbClr val="000000"/>
                </a:solidFill>
                <a:latin typeface="Arial"/>
                <a:ea typeface="Arial"/>
                <a:cs typeface="Arial"/>
              </a:rPr>
              <a:t> Kan basıncında düşme</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Hızlı ve zayıf nabız</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Hızlı ve yüzeysel solunum</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Ciltte soğukluk, solukluk ve nemlilik</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Endişe, huzursuzluk</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Baş dönmesi,</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Dudak çevresinde solukluk ya da morarma</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Susuzluk hissi</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Bilinç seviyesinde azalma</a:t>
            </a:r>
            <a:endParaRPr lang="en-US" altLang="zh-CN" sz="1800" dirty="0">
              <a:latin typeface="Arial"/>
              <a:ea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140"/>
          <p:cNvPicPr>
            <a:picLocks noChangeAspect="1"/>
          </p:cNvPicPr>
          <p:nvPr/>
        </p:nvPicPr>
        <p:blipFill>
          <a:blip r:embed="rId2"/>
          <a:stretch>
            <a:fillRect/>
          </a:stretch>
        </p:blipFill>
        <p:spPr>
          <a:xfrm>
            <a:off x="774073" y="345948"/>
            <a:ext cx="9177527" cy="6876289"/>
          </a:xfrm>
          <a:prstGeom prst="rect">
            <a:avLst/>
          </a:prstGeom>
          <a:noFill/>
        </p:spPr>
      </p:pic>
      <p:sp>
        <p:nvSpPr>
          <p:cNvPr id="141" name="Text Box141"/>
          <p:cNvSpPr txBox="1"/>
          <p:nvPr/>
        </p:nvSpPr>
        <p:spPr>
          <a:xfrm>
            <a:off x="1333387" y="1098348"/>
            <a:ext cx="7508679" cy="3316292"/>
          </a:xfrm>
          <a:prstGeom prst="rect">
            <a:avLst/>
          </a:prstGeom>
          <a:noFill/>
        </p:spPr>
        <p:txBody>
          <a:bodyPr wrap="square" lIns="0" tIns="0" rIns="0" rtlCol="0">
            <a:spAutoFit/>
          </a:bodyPr>
          <a:lstStyle/>
          <a:p>
            <a:pPr algn="l" rtl="0">
              <a:lnSpc>
                <a:spcPts val="2056"/>
              </a:lnSpc>
            </a:pPr>
            <a:r>
              <a:rPr lang="en-US" altLang="zh-CN" sz="1800" b="1" spc="0" dirty="0">
                <a:solidFill>
                  <a:srgbClr val="777B84"/>
                </a:solidFill>
                <a:latin typeface="Arial"/>
                <a:ea typeface="Arial"/>
                <a:cs typeface="Arial"/>
              </a:rPr>
              <a:t>Şokta</a:t>
            </a:r>
            <a:r>
              <a:rPr lang="en-US" altLang="zh-CN" sz="1800" b="1" spc="-503" dirty="0">
                <a:solidFill>
                  <a:srgbClr val="777B84"/>
                </a:solidFill>
                <a:latin typeface="Arial"/>
                <a:ea typeface="Arial"/>
                <a:cs typeface="Arial"/>
              </a:rPr>
              <a:t> </a:t>
            </a:r>
            <a:r>
              <a:rPr lang="en-US" altLang="zh-CN" sz="1800" b="1" spc="0" dirty="0">
                <a:solidFill>
                  <a:srgbClr val="777B84"/>
                </a:solidFill>
                <a:latin typeface="Arial"/>
                <a:ea typeface="Arial"/>
                <a:cs typeface="Arial"/>
              </a:rPr>
              <a:t>İ</a:t>
            </a:r>
            <a:r>
              <a:rPr lang="en-US" altLang="zh-CN" sz="1800" b="1" spc="-4" dirty="0">
                <a:solidFill>
                  <a:srgbClr val="777B84"/>
                </a:solidFill>
                <a:latin typeface="Arial"/>
                <a:ea typeface="Arial"/>
                <a:cs typeface="Arial"/>
              </a:rPr>
              <a:t>lkyard</a:t>
            </a:r>
            <a:r>
              <a:rPr lang="en-US" altLang="zh-CN" sz="1800" b="1" spc="4" dirty="0">
                <a:solidFill>
                  <a:srgbClr val="777B84"/>
                </a:solidFill>
                <a:latin typeface="Arial"/>
                <a:ea typeface="Arial"/>
                <a:cs typeface="Arial"/>
              </a:rPr>
              <a:t>ım</a:t>
            </a:r>
            <a:r>
              <a:rPr lang="en-US" altLang="zh-CN" sz="1800" b="1" spc="-1092" dirty="0">
                <a:solidFill>
                  <a:srgbClr val="777B84"/>
                </a:solidFill>
                <a:latin typeface="Arial"/>
                <a:ea typeface="Arial"/>
                <a:cs typeface="Arial"/>
              </a:rPr>
              <a:t> </a:t>
            </a:r>
            <a:r>
              <a:rPr lang="en-US" altLang="zh-CN" sz="1800" b="1" spc="-3" dirty="0">
                <a:solidFill>
                  <a:srgbClr val="777B84"/>
                </a:solidFill>
                <a:latin typeface="Arial"/>
                <a:ea typeface="Arial"/>
                <a:cs typeface="Arial"/>
              </a:rPr>
              <a:t>Uygulamalar</a:t>
            </a:r>
            <a:r>
              <a:rPr lang="en-US" altLang="zh-CN" sz="1800" b="1" spc="0" dirty="0">
                <a:solidFill>
                  <a:srgbClr val="777B84"/>
                </a:solidFill>
                <a:latin typeface="Arial"/>
                <a:ea typeface="Arial"/>
                <a:cs typeface="Arial"/>
              </a:rPr>
              <a:t>ı</a:t>
            </a:r>
            <a:r>
              <a:rPr lang="en-US" altLang="zh-CN" sz="1800" b="1" spc="20" dirty="0">
                <a:solidFill>
                  <a:srgbClr val="777B84"/>
                </a:solidFill>
                <a:latin typeface="Arial"/>
                <a:ea typeface="Arial"/>
                <a:cs typeface="Arial"/>
              </a:rPr>
              <a:t> </a:t>
            </a:r>
            <a:r>
              <a:rPr lang="en-US" altLang="zh-CN" sz="1800" b="1" spc="-1" dirty="0">
                <a:solidFill>
                  <a:srgbClr val="777B84"/>
                </a:solidFill>
                <a:latin typeface="Arial"/>
                <a:ea typeface="Arial"/>
                <a:cs typeface="Arial"/>
              </a:rPr>
              <a:t>Nelerdir?</a:t>
            </a:r>
            <a:endParaRPr lang="en-US" altLang="zh-CN" sz="1800" dirty="0">
              <a:latin typeface="Arial"/>
              <a:ea typeface="Arial"/>
              <a:cs typeface="Arial"/>
            </a:endParaRPr>
          </a:p>
          <a:p>
            <a:pPr algn="l" rtl="0">
              <a:lnSpc>
                <a:spcPts val="2038"/>
              </a:lnSpc>
              <a:spcBef>
                <a:spcPts val="2279"/>
              </a:spcBef>
            </a:pPr>
            <a:r>
              <a:rPr lang="en-US" altLang="zh-CN" sz="1800" spc="0" dirty="0">
                <a:solidFill>
                  <a:srgbClr val="000000"/>
                </a:solidFill>
                <a:latin typeface="Arial"/>
                <a:ea typeface="Arial"/>
                <a:cs typeface="Arial"/>
              </a:rPr>
              <a:t></a:t>
            </a:r>
            <a:r>
              <a:rPr lang="en-US" altLang="zh-CN" sz="1800" spc="-852" dirty="0">
                <a:solidFill>
                  <a:srgbClr val="000000"/>
                </a:solidFill>
                <a:latin typeface="Arial"/>
                <a:ea typeface="Arial"/>
                <a:cs typeface="Arial"/>
              </a:rPr>
              <a:t> </a:t>
            </a:r>
            <a:r>
              <a:rPr lang="en-US" altLang="zh-CN" sz="1800" dirty="0">
                <a:solidFill>
                  <a:srgbClr val="000000"/>
                </a:solidFill>
                <a:latin typeface="Arial"/>
                <a:ea typeface="Arial"/>
                <a:cs typeface="Arial"/>
              </a:rPr>
              <a:t>Kendinin ve çevrenin güvenliği sağlanır,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Hasta/yaralı sırt üstü yatırılır,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Hava yolunun açıklığı sağlanır,</a:t>
            </a:r>
            <a:endParaRPr lang="en-US" altLang="zh-CN" sz="1800" dirty="0">
              <a:latin typeface="Arial"/>
              <a:ea typeface="Arial"/>
              <a:cs typeface="Arial"/>
            </a:endParaRPr>
          </a:p>
          <a:p>
            <a:pPr marR="569858" algn="l" rtl="0">
              <a:lnSpc>
                <a:spcPts val="2160"/>
              </a:lnSpc>
            </a:pPr>
            <a:r>
              <a:rPr lang="en-US" altLang="zh-CN" sz="1800" dirty="0">
                <a:solidFill>
                  <a:srgbClr val="000000"/>
                </a:solidFill>
                <a:latin typeface="Arial"/>
                <a:ea typeface="Arial"/>
                <a:cs typeface="Arial"/>
              </a:rPr>
              <a:t> Hasta/yaralının mümkün olduğunca temiz hava soluması sağlanır,  Varsa kanama hemen durdurulur,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Şok pozisyonu verilir,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Hasta/yaralı sıcak tutulur,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Hareket ettirilmez,</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Hızlı bir şekilde sağlık kuruluşuna sevki sağlanır (112),</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Hasta/yaralının endişe ve korkuları giderilerek psikolojik destek sağlanır</a:t>
            </a:r>
            <a:endParaRPr lang="en-US" altLang="zh-CN" sz="1800" dirty="0">
              <a:latin typeface="Arial"/>
              <a:ea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143"/>
          <p:cNvPicPr>
            <a:picLocks noChangeAspect="1"/>
          </p:cNvPicPr>
          <p:nvPr/>
        </p:nvPicPr>
        <p:blipFill>
          <a:blip r:embed="rId2"/>
          <a:stretch>
            <a:fillRect/>
          </a:stretch>
        </p:blipFill>
        <p:spPr>
          <a:xfrm>
            <a:off x="774073" y="345948"/>
            <a:ext cx="9177527" cy="6876289"/>
          </a:xfrm>
          <a:prstGeom prst="rect">
            <a:avLst/>
          </a:prstGeom>
          <a:noFill/>
        </p:spPr>
      </p:pic>
      <p:sp>
        <p:nvSpPr>
          <p:cNvPr id="144" name="Text Box144"/>
          <p:cNvSpPr txBox="1"/>
          <p:nvPr/>
        </p:nvSpPr>
        <p:spPr>
          <a:xfrm>
            <a:off x="1260230" y="1098348"/>
            <a:ext cx="7725772" cy="2239074"/>
          </a:xfrm>
          <a:prstGeom prst="rect">
            <a:avLst/>
          </a:prstGeom>
          <a:noFill/>
        </p:spPr>
        <p:txBody>
          <a:bodyPr wrap="square" lIns="0" tIns="0" rIns="0" rtlCol="0">
            <a:spAutoFit/>
          </a:bodyPr>
          <a:lstStyle/>
          <a:p>
            <a:pPr algn="l" rtl="0">
              <a:lnSpc>
                <a:spcPts val="2056"/>
              </a:lnSpc>
            </a:pPr>
            <a:r>
              <a:rPr lang="en-US" altLang="zh-CN" sz="1800" b="1" spc="0" dirty="0">
                <a:solidFill>
                  <a:srgbClr val="777B84"/>
                </a:solidFill>
                <a:latin typeface="Arial"/>
                <a:ea typeface="Arial"/>
                <a:cs typeface="Arial"/>
              </a:rPr>
              <a:t>Şok</a:t>
            </a:r>
            <a:r>
              <a:rPr lang="en-US" altLang="zh-CN" sz="1800" b="1" spc="-499" dirty="0">
                <a:solidFill>
                  <a:srgbClr val="777B84"/>
                </a:solidFill>
                <a:latin typeface="Arial"/>
                <a:ea typeface="Arial"/>
                <a:cs typeface="Arial"/>
              </a:rPr>
              <a:t> </a:t>
            </a:r>
            <a:r>
              <a:rPr lang="en-US" altLang="zh-CN" sz="1800" b="1" spc="-1" dirty="0">
                <a:solidFill>
                  <a:srgbClr val="777B84"/>
                </a:solidFill>
                <a:latin typeface="Arial"/>
                <a:ea typeface="Arial"/>
                <a:cs typeface="Arial"/>
              </a:rPr>
              <a:t>Pozisyonu</a:t>
            </a:r>
            <a:r>
              <a:rPr lang="en-US" altLang="zh-CN" sz="1800" b="1" spc="-601" dirty="0">
                <a:solidFill>
                  <a:srgbClr val="777B84"/>
                </a:solidFill>
                <a:latin typeface="Arial"/>
                <a:ea typeface="Arial"/>
                <a:cs typeface="Arial"/>
              </a:rPr>
              <a:t> </a:t>
            </a:r>
            <a:r>
              <a:rPr lang="en-US" altLang="zh-CN" sz="1800" b="1" spc="-6" dirty="0">
                <a:solidFill>
                  <a:srgbClr val="777B84"/>
                </a:solidFill>
                <a:latin typeface="Arial"/>
                <a:ea typeface="Arial"/>
                <a:cs typeface="Arial"/>
              </a:rPr>
              <a:t>Nas</a:t>
            </a:r>
            <a:r>
              <a:rPr lang="en-US" altLang="zh-CN" sz="1800" b="1" spc="0" dirty="0">
                <a:solidFill>
                  <a:srgbClr val="777B84"/>
                </a:solidFill>
                <a:latin typeface="Arial"/>
                <a:ea typeface="Arial"/>
                <a:cs typeface="Arial"/>
              </a:rPr>
              <a:t>ıl</a:t>
            </a:r>
            <a:r>
              <a:rPr lang="en-US" altLang="zh-CN" sz="1800" b="1" spc="11" dirty="0">
                <a:solidFill>
                  <a:srgbClr val="777B84"/>
                </a:solidFill>
                <a:latin typeface="Arial"/>
                <a:ea typeface="Arial"/>
                <a:cs typeface="Arial"/>
              </a:rPr>
              <a:t> </a:t>
            </a:r>
            <a:r>
              <a:rPr lang="en-US" altLang="zh-CN" sz="1800" b="1" spc="-12" dirty="0">
                <a:solidFill>
                  <a:srgbClr val="777B84"/>
                </a:solidFill>
                <a:latin typeface="Arial"/>
                <a:ea typeface="Arial"/>
                <a:cs typeface="Arial"/>
              </a:rPr>
              <a:t>Verilir?</a:t>
            </a:r>
            <a:endParaRPr lang="en-US" altLang="zh-CN" sz="1800" dirty="0">
              <a:latin typeface="Arial"/>
              <a:ea typeface="Arial"/>
              <a:cs typeface="Arial"/>
            </a:endParaRPr>
          </a:p>
          <a:p>
            <a:pPr algn="l" rtl="0">
              <a:lnSpc>
                <a:spcPts val="2038"/>
              </a:lnSpc>
              <a:spcBef>
                <a:spcPts val="2279"/>
              </a:spcBef>
            </a:pPr>
            <a:r>
              <a:rPr lang="en-US" altLang="zh-CN" sz="1800" spc="0" dirty="0">
                <a:solidFill>
                  <a:srgbClr val="000000"/>
                </a:solidFill>
                <a:latin typeface="Arial"/>
                <a:ea typeface="Arial"/>
                <a:cs typeface="Arial"/>
              </a:rPr>
              <a:t></a:t>
            </a:r>
            <a:r>
              <a:rPr lang="en-US" altLang="zh-CN" sz="1800" spc="-852" dirty="0">
                <a:solidFill>
                  <a:srgbClr val="000000"/>
                </a:solidFill>
                <a:latin typeface="Arial"/>
                <a:ea typeface="Arial"/>
                <a:cs typeface="Arial"/>
              </a:rPr>
              <a:t> </a:t>
            </a:r>
            <a:r>
              <a:rPr lang="en-US" altLang="zh-CN" sz="1800" dirty="0">
                <a:solidFill>
                  <a:srgbClr val="000000"/>
                </a:solidFill>
                <a:latin typeface="Arial"/>
                <a:ea typeface="Arial"/>
                <a:cs typeface="Arial"/>
              </a:rPr>
              <a:t>Hasta/yaralı düz olarak sırt üstü yatırılır,</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 Hasta/yaralının bacakları 30cm kadar yukarı kaldırılarak, bacakların altına destek konulur (Çarşaf, battaniye yastık, kıvrılmış giysi vb.),</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Üzeri örtülerek ısıtılır,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Yardım gelinceye kadar hasta / yaralının yanında kalınır,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Belli aralıklarla (2–3 dakikada bir) yaşam bulguları değerlendirilir</a:t>
            </a:r>
            <a:r>
              <a:rPr lang="en-US" altLang="zh-CN" sz="1800" spc="-10" dirty="0">
                <a:solidFill>
                  <a:srgbClr val="000000"/>
                </a:solidFill>
                <a:latin typeface="Arial"/>
                <a:ea typeface="Arial"/>
                <a:cs typeface="Arial"/>
              </a:rPr>
              <a:t>.</a:t>
            </a:r>
            <a:endParaRPr lang="en-US" altLang="zh-CN" sz="18000" dirty="0">
              <a:latin typeface="Arial"/>
              <a:ea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146"/>
          <p:cNvPicPr>
            <a:picLocks noChangeAspect="1"/>
          </p:cNvPicPr>
          <p:nvPr/>
        </p:nvPicPr>
        <p:blipFill>
          <a:blip r:embed="rId2"/>
          <a:stretch>
            <a:fillRect/>
          </a:stretch>
        </p:blipFill>
        <p:spPr>
          <a:xfrm>
            <a:off x="774073" y="345948"/>
            <a:ext cx="9177527" cy="6876289"/>
          </a:xfrm>
          <a:prstGeom prst="rect">
            <a:avLst/>
          </a:prstGeom>
          <a:noFill/>
        </p:spPr>
      </p:pic>
      <p:sp>
        <p:nvSpPr>
          <p:cNvPr id="147" name="Text Box147"/>
          <p:cNvSpPr txBox="1"/>
          <p:nvPr/>
        </p:nvSpPr>
        <p:spPr>
          <a:xfrm>
            <a:off x="1333387" y="1031139"/>
            <a:ext cx="6994555" cy="2675091"/>
          </a:xfrm>
          <a:prstGeom prst="rect">
            <a:avLst/>
          </a:prstGeom>
          <a:noFill/>
        </p:spPr>
        <p:txBody>
          <a:bodyPr wrap="square" lIns="0" tIns="0" rIns="0" rtlCol="0">
            <a:spAutoFit/>
          </a:bodyPr>
          <a:lstStyle/>
          <a:p>
            <a:pPr algn="l" rtl="0">
              <a:lnSpc>
                <a:spcPts val="3890"/>
              </a:lnSpc>
            </a:pPr>
            <a:r>
              <a:rPr lang="en-US" altLang="zh-CN" sz="2400" b="1" dirty="0">
                <a:solidFill>
                  <a:srgbClr val="FF0000"/>
                </a:solidFill>
                <a:latin typeface="Arial"/>
                <a:ea typeface="Arial"/>
                <a:cs typeface="Arial"/>
              </a:rPr>
              <a:t>Doğal deliklerden çıkan kanamalarda ilk yardım: </a:t>
            </a:r>
            <a:r>
              <a:rPr lang="en-US" altLang="zh-CN" sz="1800" b="1" dirty="0">
                <a:solidFill>
                  <a:srgbClr val="002060"/>
                </a:solidFill>
                <a:latin typeface="Arial"/>
                <a:ea typeface="Arial"/>
                <a:cs typeface="Arial"/>
              </a:rPr>
              <a:t>Burun kanaması:</a:t>
            </a:r>
            <a:endParaRPr lang="en-US" altLang="zh-CN" sz="1800" dirty="0">
              <a:latin typeface="Arial"/>
              <a:ea typeface="Arial"/>
              <a:cs typeface="Arial"/>
            </a:endParaRPr>
          </a:p>
          <a:p>
            <a:pPr algn="l" rtl="0">
              <a:lnSpc>
                <a:spcPts val="2038"/>
              </a:lnSpc>
              <a:spcBef>
                <a:spcPts val="2279"/>
              </a:spcBef>
            </a:pPr>
            <a:r>
              <a:rPr lang="en-US" altLang="zh-CN" sz="1800" dirty="0">
                <a:solidFill>
                  <a:srgbClr val="000000"/>
                </a:solidFill>
                <a:latin typeface="Arial"/>
                <a:ea typeface="Arial"/>
                <a:cs typeface="Arial"/>
              </a:rPr>
              <a:t> Hasta/yaralı sakinleştirilir, endişeleri giderilir,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Oturtulur,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Başı hafifçe öne eğilir,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Burun kanatları 5 dakika süre ile sıkılır,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Uzman bir doktora gitmesi sağlanır.</a:t>
            </a:r>
            <a:endParaRPr lang="en-US" altLang="zh-CN" sz="1800" dirty="0">
              <a:latin typeface="Arial"/>
              <a:ea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Image149"/>
          <p:cNvPicPr>
            <a:picLocks noChangeAspect="1"/>
          </p:cNvPicPr>
          <p:nvPr/>
        </p:nvPicPr>
        <p:blipFill>
          <a:blip r:embed="rId2"/>
          <a:stretch>
            <a:fillRect/>
          </a:stretch>
        </p:blipFill>
        <p:spPr>
          <a:xfrm>
            <a:off x="774073" y="345948"/>
            <a:ext cx="9177527" cy="6876289"/>
          </a:xfrm>
          <a:prstGeom prst="rect">
            <a:avLst/>
          </a:prstGeom>
          <a:noFill/>
        </p:spPr>
      </p:pic>
      <p:sp>
        <p:nvSpPr>
          <p:cNvPr id="150" name="Text Box150"/>
          <p:cNvSpPr txBox="1"/>
          <p:nvPr/>
        </p:nvSpPr>
        <p:spPr>
          <a:xfrm>
            <a:off x="1334910" y="883463"/>
            <a:ext cx="7989432" cy="2516073"/>
          </a:xfrm>
          <a:prstGeom prst="rect">
            <a:avLst/>
          </a:prstGeom>
          <a:noFill/>
        </p:spPr>
        <p:txBody>
          <a:bodyPr wrap="square" lIns="0" tIns="0" rIns="0" rtlCol="0">
            <a:spAutoFit/>
          </a:bodyPr>
          <a:lstStyle/>
          <a:p>
            <a:pPr marL="1" algn="l" rtl="0">
              <a:lnSpc>
                <a:spcPts val="2056"/>
              </a:lnSpc>
            </a:pPr>
            <a:r>
              <a:rPr lang="en-US" altLang="zh-CN" sz="1800" b="1" spc="0" dirty="0">
                <a:solidFill>
                  <a:srgbClr val="FF0000"/>
                </a:solidFill>
                <a:latin typeface="Arial"/>
                <a:ea typeface="Arial"/>
                <a:cs typeface="Arial"/>
              </a:rPr>
              <a:t>Kulak</a:t>
            </a:r>
            <a:r>
              <a:rPr lang="en-US" altLang="zh-CN" sz="1800" b="1" spc="-502" dirty="0">
                <a:solidFill>
                  <a:srgbClr val="FF0000"/>
                </a:solidFill>
                <a:latin typeface="Arial"/>
                <a:ea typeface="Arial"/>
                <a:cs typeface="Arial"/>
              </a:rPr>
              <a:t> </a:t>
            </a:r>
            <a:r>
              <a:rPr lang="en-US" altLang="zh-CN" sz="1800" b="1" spc="-4" dirty="0">
                <a:solidFill>
                  <a:srgbClr val="FF0000"/>
                </a:solidFill>
                <a:latin typeface="Arial"/>
                <a:ea typeface="Arial"/>
                <a:cs typeface="Arial"/>
              </a:rPr>
              <a:t>kanamas</a:t>
            </a:r>
            <a:r>
              <a:rPr lang="en-US" altLang="zh-CN" sz="1800" b="1" spc="0" dirty="0">
                <a:solidFill>
                  <a:srgbClr val="FF0000"/>
                </a:solidFill>
                <a:latin typeface="Arial"/>
                <a:ea typeface="Arial"/>
                <a:cs typeface="Arial"/>
              </a:rPr>
              <a:t>ı:</a:t>
            </a:r>
            <a:endParaRPr lang="en-US" altLang="zh-CN" sz="1800" dirty="0">
              <a:latin typeface="Arial"/>
              <a:ea typeface="Arial"/>
              <a:cs typeface="Arial"/>
            </a:endParaRPr>
          </a:p>
          <a:p>
            <a:pPr marL="1" algn="l" rtl="0">
              <a:lnSpc>
                <a:spcPts val="2038"/>
              </a:lnSpc>
              <a:spcBef>
                <a:spcPts val="2279"/>
              </a:spcBef>
            </a:pPr>
            <a:r>
              <a:rPr lang="en-US" altLang="zh-CN" sz="1800" spc="0" dirty="0">
                <a:solidFill>
                  <a:srgbClr val="000000"/>
                </a:solidFill>
                <a:latin typeface="Arial"/>
                <a:ea typeface="Arial"/>
                <a:cs typeface="Arial"/>
              </a:rPr>
              <a:t></a:t>
            </a:r>
            <a:r>
              <a:rPr lang="en-US" altLang="zh-CN" sz="1800" spc="-852" dirty="0">
                <a:solidFill>
                  <a:srgbClr val="000000"/>
                </a:solidFill>
                <a:latin typeface="Arial"/>
                <a:ea typeface="Arial"/>
                <a:cs typeface="Arial"/>
              </a:rPr>
              <a:t> </a:t>
            </a:r>
            <a:r>
              <a:rPr lang="en-US" altLang="zh-CN" sz="1800" dirty="0">
                <a:solidFill>
                  <a:srgbClr val="000000"/>
                </a:solidFill>
                <a:latin typeface="Arial"/>
                <a:ea typeface="Arial"/>
                <a:cs typeface="Arial"/>
              </a:rPr>
              <a:t>Hasta/yaralı sakinleştirilir, endişeleri giderilir,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Kanama hafifse kulak temiz bir bezle temizlenir,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Kanama ciddi ise, kulağı tıkamadan temiz bezlerle kapanır,</a:t>
            </a:r>
            <a:endParaRPr lang="en-US" altLang="zh-CN" sz="1800" dirty="0">
              <a:latin typeface="Arial"/>
              <a:ea typeface="Arial"/>
              <a:cs typeface="Arial"/>
            </a:endParaRPr>
          </a:p>
          <a:p>
            <a:pPr indent="1" algn="l" rtl="0">
              <a:lnSpc>
                <a:spcPts val="2160"/>
              </a:lnSpc>
            </a:pPr>
            <a:r>
              <a:rPr lang="en-US" altLang="zh-CN" sz="1800" dirty="0">
                <a:solidFill>
                  <a:srgbClr val="000000"/>
                </a:solidFill>
                <a:latin typeface="Arial"/>
                <a:ea typeface="Arial"/>
                <a:cs typeface="Arial"/>
              </a:rPr>
              <a:t> Bilinci yerinde ise hareket ettirmeden sırt üstü yatırılır, bilinçsiz ise kanayan kulak üzerine yan yatırılır,</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 Kulak kanaması, kan kusma, anüs, üreme organlarından gelen kanamalarda hasta/yaralı kanama örnekleri ile uzman bir doktora sevk edilir.</a:t>
            </a:r>
            <a:endParaRPr lang="en-US" altLang="zh-CN" sz="1800" dirty="0">
              <a:latin typeface="Arial"/>
              <a:ea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152"/>
          <p:cNvPicPr>
            <a:picLocks noChangeAspect="1"/>
          </p:cNvPicPr>
          <p:nvPr/>
        </p:nvPicPr>
        <p:blipFill>
          <a:blip r:embed="rId2"/>
          <a:stretch>
            <a:fillRect/>
          </a:stretch>
        </p:blipFill>
        <p:spPr>
          <a:xfrm>
            <a:off x="774073" y="759613"/>
            <a:ext cx="9177527" cy="6876289"/>
          </a:xfrm>
          <a:prstGeom prst="rect">
            <a:avLst/>
          </a:prstGeom>
          <a:noFill/>
        </p:spPr>
      </p:pic>
      <p:sp>
        <p:nvSpPr>
          <p:cNvPr id="153" name="Text Box153"/>
          <p:cNvSpPr txBox="1"/>
          <p:nvPr/>
        </p:nvSpPr>
        <p:spPr>
          <a:xfrm>
            <a:off x="1225178" y="892110"/>
            <a:ext cx="8095426" cy="1982594"/>
          </a:xfrm>
          <a:prstGeom prst="rect">
            <a:avLst/>
          </a:prstGeom>
          <a:noFill/>
        </p:spPr>
        <p:txBody>
          <a:bodyPr wrap="square" lIns="0" tIns="0" rIns="0" rtlCol="0">
            <a:spAutoFit/>
          </a:bodyPr>
          <a:lstStyle/>
          <a:p>
            <a:pPr algn="l" rtl="0">
              <a:lnSpc>
                <a:spcPts val="1823"/>
              </a:lnSpc>
            </a:pPr>
            <a:r>
              <a:rPr lang="en-US" altLang="zh-CN" sz="1596" b="1" spc="-3" dirty="0">
                <a:solidFill>
                  <a:srgbClr val="FF0000"/>
                </a:solidFill>
                <a:latin typeface="Arial"/>
                <a:ea typeface="Arial"/>
                <a:cs typeface="Arial"/>
              </a:rPr>
              <a:t>Kanamalarda</a:t>
            </a:r>
            <a:r>
              <a:rPr lang="en-US" altLang="zh-CN" sz="1596" b="1" spc="-417" dirty="0">
                <a:solidFill>
                  <a:srgbClr val="FF0000"/>
                </a:solidFill>
                <a:latin typeface="Arial"/>
                <a:ea typeface="Arial"/>
                <a:cs typeface="Arial"/>
              </a:rPr>
              <a:t> </a:t>
            </a:r>
            <a:r>
              <a:rPr lang="en-US" altLang="zh-CN" sz="1596" b="1" spc="-3" dirty="0">
                <a:solidFill>
                  <a:srgbClr val="FF0000"/>
                </a:solidFill>
                <a:latin typeface="Arial"/>
                <a:ea typeface="Arial"/>
                <a:cs typeface="Arial"/>
              </a:rPr>
              <a:t>Üçgen</a:t>
            </a:r>
            <a:r>
              <a:rPr lang="en-US" altLang="zh-CN" sz="1596" b="1" spc="-524" dirty="0">
                <a:solidFill>
                  <a:srgbClr val="FF0000"/>
                </a:solidFill>
                <a:latin typeface="Arial"/>
                <a:ea typeface="Arial"/>
                <a:cs typeface="Arial"/>
              </a:rPr>
              <a:t> </a:t>
            </a:r>
            <a:r>
              <a:rPr lang="en-US" altLang="zh-CN" sz="1596" b="1" spc="-3" dirty="0">
                <a:solidFill>
                  <a:srgbClr val="FF0000"/>
                </a:solidFill>
                <a:latin typeface="Arial"/>
                <a:ea typeface="Arial"/>
                <a:cs typeface="Arial"/>
              </a:rPr>
              <a:t>Bandaj</a:t>
            </a:r>
            <a:r>
              <a:rPr lang="en-US" altLang="zh-CN" sz="1596" b="1" spc="11" dirty="0">
                <a:solidFill>
                  <a:srgbClr val="FF0000"/>
                </a:solidFill>
                <a:latin typeface="Arial"/>
                <a:ea typeface="Arial"/>
                <a:cs typeface="Arial"/>
              </a:rPr>
              <a:t> </a:t>
            </a:r>
            <a:r>
              <a:rPr lang="en-US" altLang="zh-CN" sz="1596" b="1" spc="-7" dirty="0">
                <a:solidFill>
                  <a:srgbClr val="FF0000"/>
                </a:solidFill>
                <a:latin typeface="Arial"/>
                <a:ea typeface="Arial"/>
                <a:cs typeface="Arial"/>
              </a:rPr>
              <a:t>Uygulamas</a:t>
            </a:r>
            <a:r>
              <a:rPr lang="en-US" altLang="zh-CN" sz="1596" b="1" spc="0" dirty="0">
                <a:solidFill>
                  <a:srgbClr val="FF0000"/>
                </a:solidFill>
                <a:latin typeface="Arial"/>
                <a:ea typeface="Arial"/>
                <a:cs typeface="Arial"/>
              </a:rPr>
              <a:t>ı</a:t>
            </a:r>
            <a:r>
              <a:rPr lang="en-US" altLang="zh-CN" sz="1596" b="1" spc="57" dirty="0">
                <a:solidFill>
                  <a:srgbClr val="FF0000"/>
                </a:solidFill>
                <a:latin typeface="Arial"/>
                <a:ea typeface="Arial"/>
                <a:cs typeface="Arial"/>
              </a:rPr>
              <a:t> </a:t>
            </a:r>
            <a:r>
              <a:rPr lang="en-US" altLang="zh-CN" sz="1596" b="1" spc="-2" dirty="0">
                <a:solidFill>
                  <a:srgbClr val="FF0000"/>
                </a:solidFill>
                <a:latin typeface="Arial"/>
                <a:ea typeface="Arial"/>
                <a:cs typeface="Arial"/>
              </a:rPr>
              <a:t>Nas</a:t>
            </a:r>
            <a:r>
              <a:rPr lang="en-US" altLang="zh-CN" sz="1596" b="1" spc="0" dirty="0">
                <a:solidFill>
                  <a:srgbClr val="FF0000"/>
                </a:solidFill>
                <a:latin typeface="Arial"/>
                <a:ea typeface="Arial"/>
                <a:cs typeface="Arial"/>
              </a:rPr>
              <a:t>ıl</a:t>
            </a:r>
            <a:r>
              <a:rPr lang="en-US" altLang="zh-CN" sz="1596" b="1" spc="-15" dirty="0">
                <a:solidFill>
                  <a:srgbClr val="FF0000"/>
                </a:solidFill>
                <a:latin typeface="Arial"/>
                <a:ea typeface="Arial"/>
                <a:cs typeface="Arial"/>
              </a:rPr>
              <a:t> </a:t>
            </a:r>
            <a:r>
              <a:rPr lang="en-US" altLang="zh-CN" sz="1596" b="1" spc="-31" dirty="0">
                <a:solidFill>
                  <a:srgbClr val="FF0000"/>
                </a:solidFill>
                <a:latin typeface="Arial"/>
                <a:ea typeface="Arial"/>
                <a:cs typeface="Arial"/>
              </a:rPr>
              <a:t>Yap</a:t>
            </a:r>
            <a:r>
              <a:rPr lang="en-US" altLang="zh-CN" sz="1596" b="1" spc="-2" dirty="0">
                <a:solidFill>
                  <a:srgbClr val="FF0000"/>
                </a:solidFill>
                <a:latin typeface="Arial"/>
                <a:ea typeface="Arial"/>
                <a:cs typeface="Arial"/>
              </a:rPr>
              <a:t>ılmal</a:t>
            </a:r>
            <a:r>
              <a:rPr lang="en-US" altLang="zh-CN" sz="1596" b="1" spc="-5" dirty="0">
                <a:solidFill>
                  <a:srgbClr val="FF0000"/>
                </a:solidFill>
                <a:latin typeface="Arial"/>
                <a:ea typeface="Arial"/>
                <a:cs typeface="Arial"/>
              </a:rPr>
              <a:t>ıd</a:t>
            </a:r>
            <a:r>
              <a:rPr lang="en-US" altLang="zh-CN" sz="1596" b="1" spc="0" dirty="0">
                <a:solidFill>
                  <a:srgbClr val="FF0000"/>
                </a:solidFill>
                <a:latin typeface="Arial"/>
                <a:ea typeface="Arial"/>
                <a:cs typeface="Arial"/>
              </a:rPr>
              <a:t>ır?</a:t>
            </a:r>
            <a:endParaRPr lang="en-US" altLang="zh-CN" sz="1596" dirty="0">
              <a:latin typeface="Arial"/>
              <a:ea typeface="Arial"/>
              <a:cs typeface="Arial"/>
            </a:endParaRPr>
          </a:p>
          <a:p>
            <a:pPr marL="914406" algn="l" rtl="0">
              <a:lnSpc>
                <a:spcPts val="1807"/>
              </a:lnSpc>
              <a:spcBef>
                <a:spcPts val="110"/>
              </a:spcBef>
            </a:pPr>
            <a:r>
              <a:rPr lang="en-US" altLang="zh-CN" sz="1596" dirty="0">
                <a:solidFill>
                  <a:srgbClr val="000000"/>
                </a:solidFill>
                <a:latin typeface="Arial"/>
                <a:ea typeface="Arial"/>
                <a:cs typeface="Arial"/>
              </a:rPr>
              <a:t>Üçgen bandaj, vücudun değişik bölümlerinde bandaj ve/veya askı olarak</a:t>
            </a:r>
            <a:endParaRPr lang="en-US" altLang="zh-CN" sz="1596" dirty="0">
              <a:latin typeface="Arial"/>
              <a:ea typeface="Arial"/>
              <a:cs typeface="Arial"/>
            </a:endParaRPr>
          </a:p>
          <a:p>
            <a:pPr marL="5" marR="9383" algn="l" rtl="0">
              <a:lnSpc>
                <a:spcPts val="1920"/>
              </a:lnSpc>
            </a:pPr>
            <a:r>
              <a:rPr lang="en-US" altLang="zh-CN" sz="1596" dirty="0">
                <a:solidFill>
                  <a:srgbClr val="000000"/>
                </a:solidFill>
                <a:latin typeface="Arial"/>
                <a:ea typeface="Arial"/>
                <a:cs typeface="Arial"/>
              </a:rPr>
              <a:t>kullanılabilir. Üçgen bezin tepesi tabanına doğru getirilip yerleştirilir, sonra bir ya da iki kez daha bunun üzerine katlanarak istenilen genişlikte bir sargı bezi elde edilmiş olur.</a:t>
            </a:r>
            <a:endParaRPr lang="en-US" altLang="zh-CN" sz="1596" dirty="0">
              <a:latin typeface="Arial"/>
              <a:ea typeface="Arial"/>
              <a:cs typeface="Arial"/>
            </a:endParaRPr>
          </a:p>
          <a:p>
            <a:pPr marL="5" indent="-5" algn="just" rtl="0">
              <a:lnSpc>
                <a:spcPts val="1923"/>
              </a:lnSpc>
              <a:spcBef>
                <a:spcPts val="1910"/>
              </a:spcBef>
            </a:pPr>
            <a:r>
              <a:rPr lang="en-US" altLang="zh-CN" sz="1596" b="1" dirty="0">
                <a:solidFill>
                  <a:srgbClr val="42557F"/>
                </a:solidFill>
                <a:latin typeface="Arial"/>
                <a:ea typeface="Arial"/>
                <a:cs typeface="Arial"/>
              </a:rPr>
              <a:t>Elde üçgen bandaj uygulama: </a:t>
            </a:r>
            <a:r>
              <a:rPr lang="en-US" altLang="zh-CN" sz="1596" dirty="0">
                <a:solidFill>
                  <a:srgbClr val="000000"/>
                </a:solidFill>
                <a:latin typeface="Arial"/>
                <a:ea typeface="Arial"/>
                <a:cs typeface="Arial"/>
              </a:rPr>
              <a:t>Parmaklar, üçgenin tepesine gelecek şekilde el üçgen sargının üzerine yerleştirilir. Üçgenin tepesi bileğe doğru katlanır. Elin sırtında, üçgenin uçları karşı karşıya getirilir ve çaprazlanır, bilek seviyesinde düğümlenir.</a:t>
            </a:r>
            <a:endParaRPr lang="en-US" altLang="zh-CN" sz="1596" dirty="0">
              <a:latin typeface="Arial"/>
              <a:ea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age155"/>
          <p:cNvPicPr>
            <a:picLocks noChangeAspect="1"/>
          </p:cNvPicPr>
          <p:nvPr/>
        </p:nvPicPr>
        <p:blipFill>
          <a:blip r:embed="rId2"/>
          <a:stretch>
            <a:fillRect/>
          </a:stretch>
        </p:blipFill>
        <p:spPr>
          <a:xfrm>
            <a:off x="774073" y="345948"/>
            <a:ext cx="9177527" cy="6876289"/>
          </a:xfrm>
          <a:prstGeom prst="rect">
            <a:avLst/>
          </a:prstGeom>
          <a:noFill/>
        </p:spPr>
      </p:pic>
      <p:sp>
        <p:nvSpPr>
          <p:cNvPr id="156" name="Text Box156"/>
          <p:cNvSpPr txBox="1"/>
          <p:nvPr/>
        </p:nvSpPr>
        <p:spPr>
          <a:xfrm>
            <a:off x="1260230" y="1198435"/>
            <a:ext cx="8208202" cy="718750"/>
          </a:xfrm>
          <a:prstGeom prst="rect">
            <a:avLst/>
          </a:prstGeom>
          <a:noFill/>
        </p:spPr>
        <p:txBody>
          <a:bodyPr wrap="square" lIns="0" tIns="0" rIns="0" rtlCol="0">
            <a:spAutoFit/>
          </a:bodyPr>
          <a:lstStyle/>
          <a:p>
            <a:pPr marL="5" indent="-5" algn="just" rtl="0">
              <a:lnSpc>
                <a:spcPts val="1886"/>
              </a:lnSpc>
            </a:pPr>
            <a:r>
              <a:rPr lang="en-US" altLang="zh-CN" sz="1596" b="1" spc="-30" dirty="0">
                <a:solidFill>
                  <a:srgbClr val="42557F"/>
                </a:solidFill>
                <a:latin typeface="Arial"/>
                <a:ea typeface="Arial"/>
                <a:cs typeface="Arial"/>
              </a:rPr>
              <a:t>Aya</a:t>
            </a:r>
            <a:r>
              <a:rPr lang="en-US" altLang="zh-CN" sz="1596" b="1" spc="0" dirty="0">
                <a:solidFill>
                  <a:srgbClr val="42557F"/>
                </a:solidFill>
                <a:latin typeface="Arial"/>
                <a:ea typeface="Arial"/>
                <a:cs typeface="Arial"/>
              </a:rPr>
              <a:t>ğa</a:t>
            </a:r>
            <a:r>
              <a:rPr lang="en-US" altLang="zh-CN" sz="1596" b="1" spc="-192" dirty="0">
                <a:solidFill>
                  <a:srgbClr val="42557F"/>
                </a:solidFill>
                <a:latin typeface="Arial"/>
                <a:ea typeface="Arial"/>
                <a:cs typeface="Arial"/>
              </a:rPr>
              <a:t> </a:t>
            </a:r>
            <a:r>
              <a:rPr lang="en-US" altLang="zh-CN" sz="1596" b="1" spc="0" dirty="0">
                <a:solidFill>
                  <a:srgbClr val="42557F"/>
                </a:solidFill>
                <a:latin typeface="Arial"/>
                <a:ea typeface="Arial"/>
                <a:cs typeface="Arial"/>
              </a:rPr>
              <a:t>üçgen</a:t>
            </a:r>
            <a:r>
              <a:rPr lang="en-US" altLang="zh-CN" sz="1596" b="1" spc="-290" dirty="0">
                <a:solidFill>
                  <a:srgbClr val="42557F"/>
                </a:solidFill>
                <a:latin typeface="Arial"/>
                <a:ea typeface="Arial"/>
                <a:cs typeface="Arial"/>
              </a:rPr>
              <a:t> </a:t>
            </a:r>
            <a:r>
              <a:rPr lang="en-US" altLang="zh-CN" sz="1596" b="1" spc="-2" dirty="0">
                <a:solidFill>
                  <a:srgbClr val="42557F"/>
                </a:solidFill>
                <a:latin typeface="Arial"/>
                <a:ea typeface="Arial"/>
                <a:cs typeface="Arial"/>
              </a:rPr>
              <a:t>bandaj</a:t>
            </a:r>
            <a:r>
              <a:rPr lang="en-US" altLang="zh-CN" sz="1596" b="1" spc="254" dirty="0">
                <a:solidFill>
                  <a:srgbClr val="42557F"/>
                </a:solidFill>
                <a:latin typeface="Arial"/>
                <a:ea typeface="Arial"/>
                <a:cs typeface="Arial"/>
              </a:rPr>
              <a:t> </a:t>
            </a:r>
            <a:r>
              <a:rPr lang="en-US" altLang="zh-CN" sz="1596" b="1" spc="1" dirty="0">
                <a:solidFill>
                  <a:srgbClr val="42557F"/>
                </a:solidFill>
                <a:latin typeface="Arial"/>
                <a:ea typeface="Arial"/>
                <a:cs typeface="Arial"/>
              </a:rPr>
              <a:t>uygulama</a:t>
            </a:r>
            <a:r>
              <a:rPr lang="en-US" altLang="zh-CN" sz="1596" spc="0" dirty="0">
                <a:solidFill>
                  <a:srgbClr val="42557F"/>
                </a:solidFill>
                <a:latin typeface="Arial"/>
                <a:ea typeface="Arial"/>
                <a:cs typeface="Arial"/>
              </a:rPr>
              <a:t>:</a:t>
            </a:r>
            <a:r>
              <a:rPr lang="en-US" altLang="zh-CN" sz="1596" spc="249" dirty="0">
                <a:solidFill>
                  <a:srgbClr val="42557F"/>
                </a:solidFill>
                <a:latin typeface="Arial"/>
                <a:ea typeface="Arial"/>
                <a:cs typeface="Arial"/>
              </a:rPr>
              <a:t> </a:t>
            </a:r>
            <a:r>
              <a:rPr lang="en-US" altLang="zh-CN" sz="1596" spc="-8" dirty="0">
                <a:solidFill>
                  <a:srgbClr val="000000"/>
                </a:solidFill>
                <a:latin typeface="Arial"/>
                <a:ea typeface="Arial"/>
                <a:cs typeface="Arial"/>
              </a:rPr>
              <a:t>Ayak,</a:t>
            </a:r>
            <a:r>
              <a:rPr lang="en-US" altLang="zh-CN" sz="1596" spc="250" dirty="0">
                <a:solidFill>
                  <a:srgbClr val="000000"/>
                </a:solidFill>
                <a:latin typeface="Arial"/>
                <a:ea typeface="Arial"/>
                <a:cs typeface="Arial"/>
              </a:rPr>
              <a:t> </a:t>
            </a:r>
            <a:r>
              <a:rPr lang="en-US" altLang="zh-CN" sz="1596" spc="0" dirty="0">
                <a:solidFill>
                  <a:srgbClr val="000000"/>
                </a:solidFill>
                <a:latin typeface="Arial"/>
                <a:ea typeface="Arial"/>
                <a:cs typeface="Arial"/>
              </a:rPr>
              <a:t>üçgenin</a:t>
            </a:r>
            <a:r>
              <a:rPr lang="en-US" altLang="zh-CN" sz="1596" spc="-193" dirty="0">
                <a:solidFill>
                  <a:srgbClr val="000000"/>
                </a:solidFill>
                <a:latin typeface="Arial"/>
                <a:ea typeface="Arial"/>
                <a:cs typeface="Arial"/>
              </a:rPr>
              <a:t> </a:t>
            </a:r>
            <a:r>
              <a:rPr lang="en-US" altLang="zh-CN" sz="1596" spc="0" dirty="0">
                <a:solidFill>
                  <a:srgbClr val="000000"/>
                </a:solidFill>
                <a:latin typeface="Arial"/>
                <a:ea typeface="Arial"/>
                <a:cs typeface="Arial"/>
              </a:rPr>
              <a:t>üzerine</a:t>
            </a:r>
            <a:r>
              <a:rPr lang="en-US" altLang="zh-CN" sz="1596" spc="-196" dirty="0">
                <a:solidFill>
                  <a:srgbClr val="000000"/>
                </a:solidFill>
                <a:latin typeface="Arial"/>
                <a:ea typeface="Arial"/>
                <a:cs typeface="Arial"/>
              </a:rPr>
              <a:t> </a:t>
            </a:r>
            <a:r>
              <a:rPr lang="en-US" altLang="zh-CN" sz="1596" spc="-2" dirty="0">
                <a:solidFill>
                  <a:srgbClr val="000000"/>
                </a:solidFill>
                <a:latin typeface="Arial"/>
                <a:ea typeface="Arial"/>
                <a:cs typeface="Arial"/>
              </a:rPr>
              <a:t>düz</a:t>
            </a:r>
            <a:r>
              <a:rPr lang="en-US" altLang="zh-CN" sz="1596" spc="-97" dirty="0">
                <a:solidFill>
                  <a:srgbClr val="000000"/>
                </a:solidFill>
                <a:latin typeface="Arial"/>
                <a:ea typeface="Arial"/>
                <a:cs typeface="Arial"/>
              </a:rPr>
              <a:t> </a:t>
            </a:r>
            <a:r>
              <a:rPr lang="en-US" altLang="zh-CN" sz="1596" spc="-4" dirty="0">
                <a:solidFill>
                  <a:srgbClr val="000000"/>
                </a:solidFill>
                <a:latin typeface="Arial"/>
                <a:ea typeface="Arial"/>
                <a:cs typeface="Arial"/>
              </a:rPr>
              <a:t>olarak,</a:t>
            </a:r>
            <a:r>
              <a:rPr lang="en-US" altLang="zh-CN" sz="1596" spc="254" dirty="0">
                <a:solidFill>
                  <a:srgbClr val="000000"/>
                </a:solidFill>
                <a:latin typeface="Arial"/>
                <a:ea typeface="Arial"/>
                <a:cs typeface="Arial"/>
              </a:rPr>
              <a:t> </a:t>
            </a:r>
            <a:r>
              <a:rPr lang="en-US" altLang="zh-CN" sz="1596" spc="1" dirty="0">
                <a:solidFill>
                  <a:srgbClr val="000000"/>
                </a:solidFill>
                <a:latin typeface="Arial"/>
                <a:ea typeface="Arial"/>
                <a:cs typeface="Arial"/>
              </a:rPr>
              <a:t>parmaklar</a:t>
            </a:r>
            <a:r>
              <a:rPr lang="en-US" altLang="zh-CN" sz="1596" spc="169" dirty="0">
                <a:solidFill>
                  <a:srgbClr val="000000"/>
                </a:solidFill>
                <a:latin typeface="Arial"/>
                <a:ea typeface="Arial"/>
                <a:cs typeface="Arial"/>
              </a:rPr>
              <a:t> </a:t>
            </a:r>
            <a:r>
              <a:rPr lang="en-US" altLang="zh-CN" sz="1596" spc="-2" dirty="0">
                <a:solidFill>
                  <a:srgbClr val="000000"/>
                </a:solidFill>
                <a:latin typeface="Arial"/>
                <a:ea typeface="Arial"/>
                <a:cs typeface="Arial"/>
              </a:rPr>
              <a:t>üçgenin</a:t>
            </a:r>
            <a:r>
              <a:rPr lang="en-US" altLang="zh-CN" sz="1596" dirty="0">
                <a:solidFill>
                  <a:srgbClr val="000000"/>
                </a:solidFill>
                <a:latin typeface="Arial"/>
                <a:ea typeface="Arial"/>
                <a:cs typeface="Arial"/>
              </a:rPr>
              <a:t> </a:t>
            </a:r>
            <a:r>
              <a:rPr lang="en-US" altLang="zh-CN" sz="1596" spc="0" dirty="0">
                <a:solidFill>
                  <a:srgbClr val="000000"/>
                </a:solidFill>
                <a:latin typeface="Arial"/>
                <a:ea typeface="Arial"/>
                <a:cs typeface="Arial"/>
              </a:rPr>
              <a:t>tepesine</a:t>
            </a:r>
            <a:r>
              <a:rPr lang="en-US" altLang="zh-CN" sz="1596" spc="682" dirty="0">
                <a:solidFill>
                  <a:srgbClr val="000000"/>
                </a:solidFill>
                <a:latin typeface="Arial"/>
                <a:ea typeface="Arial"/>
                <a:cs typeface="Arial"/>
              </a:rPr>
              <a:t> </a:t>
            </a:r>
            <a:r>
              <a:rPr lang="en-US" altLang="zh-CN" sz="1596" spc="-2" dirty="0">
                <a:solidFill>
                  <a:srgbClr val="000000"/>
                </a:solidFill>
                <a:latin typeface="Arial"/>
                <a:ea typeface="Arial"/>
                <a:cs typeface="Arial"/>
              </a:rPr>
              <a:t>bakacak</a:t>
            </a:r>
            <a:r>
              <a:rPr lang="en-US" altLang="zh-CN" sz="1596" spc="780" dirty="0">
                <a:solidFill>
                  <a:srgbClr val="000000"/>
                </a:solidFill>
                <a:latin typeface="Arial"/>
                <a:ea typeface="Arial"/>
                <a:cs typeface="Arial"/>
              </a:rPr>
              <a:t> </a:t>
            </a:r>
            <a:r>
              <a:rPr lang="en-US" altLang="zh-CN" sz="1596" spc="0" dirty="0">
                <a:solidFill>
                  <a:srgbClr val="000000"/>
                </a:solidFill>
                <a:latin typeface="Arial"/>
                <a:ea typeface="Arial"/>
                <a:cs typeface="Arial"/>
              </a:rPr>
              <a:t>şekilde</a:t>
            </a:r>
            <a:r>
              <a:rPr lang="en-US" altLang="zh-CN" sz="1596" spc="695" dirty="0">
                <a:solidFill>
                  <a:srgbClr val="000000"/>
                </a:solidFill>
                <a:latin typeface="Arial"/>
                <a:ea typeface="Arial"/>
                <a:cs typeface="Arial"/>
              </a:rPr>
              <a:t> </a:t>
            </a:r>
            <a:r>
              <a:rPr lang="en-US" altLang="zh-CN" sz="1596" spc="-2" dirty="0">
                <a:solidFill>
                  <a:srgbClr val="000000"/>
                </a:solidFill>
                <a:latin typeface="Arial"/>
                <a:ea typeface="Arial"/>
                <a:cs typeface="Arial"/>
              </a:rPr>
              <a:t>yerle</a:t>
            </a:r>
            <a:r>
              <a:rPr lang="en-US" altLang="zh-CN" sz="1596" spc="0" dirty="0">
                <a:solidFill>
                  <a:srgbClr val="000000"/>
                </a:solidFill>
                <a:latin typeface="Arial"/>
                <a:ea typeface="Arial"/>
                <a:cs typeface="Arial"/>
              </a:rPr>
              <a:t>ş</a:t>
            </a:r>
            <a:r>
              <a:rPr lang="en-US" altLang="zh-CN" sz="1596" spc="-12" dirty="0">
                <a:solidFill>
                  <a:srgbClr val="000000"/>
                </a:solidFill>
                <a:latin typeface="Arial"/>
                <a:ea typeface="Arial"/>
                <a:cs typeface="Arial"/>
              </a:rPr>
              <a:t>tirilir.</a:t>
            </a:r>
            <a:r>
              <a:rPr lang="en-US" altLang="zh-CN" sz="1596" spc="1126" dirty="0">
                <a:solidFill>
                  <a:srgbClr val="000000"/>
                </a:solidFill>
                <a:latin typeface="Arial"/>
                <a:ea typeface="Arial"/>
                <a:cs typeface="Arial"/>
              </a:rPr>
              <a:t> </a:t>
            </a:r>
            <a:r>
              <a:rPr lang="en-US" altLang="zh-CN" sz="1596" spc="0" dirty="0">
                <a:solidFill>
                  <a:srgbClr val="000000"/>
                </a:solidFill>
                <a:latin typeface="Arial"/>
                <a:ea typeface="Arial"/>
                <a:cs typeface="Arial"/>
              </a:rPr>
              <a:t>Üçgen</a:t>
            </a:r>
            <a:r>
              <a:rPr lang="en-US" altLang="zh-CN" sz="1596" spc="678" dirty="0">
                <a:solidFill>
                  <a:srgbClr val="000000"/>
                </a:solidFill>
                <a:latin typeface="Arial"/>
                <a:ea typeface="Arial"/>
                <a:cs typeface="Arial"/>
              </a:rPr>
              <a:t> </a:t>
            </a:r>
            <a:r>
              <a:rPr lang="en-US" altLang="zh-CN" sz="1596" spc="-1" dirty="0">
                <a:solidFill>
                  <a:srgbClr val="000000"/>
                </a:solidFill>
                <a:latin typeface="Arial"/>
                <a:ea typeface="Arial"/>
                <a:cs typeface="Arial"/>
              </a:rPr>
              <a:t>bandaj</a:t>
            </a:r>
            <a:r>
              <a:rPr lang="en-US" altLang="zh-CN" sz="1596" spc="-6" dirty="0">
                <a:solidFill>
                  <a:srgbClr val="000000"/>
                </a:solidFill>
                <a:latin typeface="Arial"/>
                <a:ea typeface="Arial"/>
                <a:cs typeface="Arial"/>
              </a:rPr>
              <a:t>ın</a:t>
            </a:r>
            <a:r>
              <a:rPr lang="en-US" altLang="zh-CN" sz="1596" spc="707" dirty="0">
                <a:solidFill>
                  <a:srgbClr val="000000"/>
                </a:solidFill>
                <a:latin typeface="Arial"/>
                <a:ea typeface="Arial"/>
                <a:cs typeface="Arial"/>
              </a:rPr>
              <a:t> </a:t>
            </a:r>
            <a:r>
              <a:rPr lang="en-US" altLang="zh-CN" sz="1596" spc="0" dirty="0">
                <a:solidFill>
                  <a:srgbClr val="000000"/>
                </a:solidFill>
                <a:latin typeface="Arial"/>
                <a:ea typeface="Arial"/>
                <a:cs typeface="Arial"/>
              </a:rPr>
              <a:t>tepesini</a:t>
            </a:r>
            <a:r>
              <a:rPr lang="en-US" altLang="zh-CN" sz="1596" spc="1223" dirty="0">
                <a:solidFill>
                  <a:srgbClr val="000000"/>
                </a:solidFill>
                <a:latin typeface="Arial"/>
                <a:ea typeface="Arial"/>
                <a:cs typeface="Arial"/>
              </a:rPr>
              <a:t> </a:t>
            </a:r>
            <a:r>
              <a:rPr lang="en-US" altLang="zh-CN" sz="1596" spc="-8" dirty="0">
                <a:solidFill>
                  <a:srgbClr val="000000"/>
                </a:solidFill>
                <a:latin typeface="Arial"/>
                <a:ea typeface="Arial"/>
                <a:cs typeface="Arial"/>
              </a:rPr>
              <a:t>aya</a:t>
            </a:r>
            <a:r>
              <a:rPr lang="en-US" altLang="zh-CN" sz="1596" spc="0" dirty="0">
                <a:solidFill>
                  <a:srgbClr val="000000"/>
                </a:solidFill>
                <a:latin typeface="Arial"/>
                <a:ea typeface="Arial"/>
                <a:cs typeface="Arial"/>
              </a:rPr>
              <a:t>ğ</a:t>
            </a:r>
            <a:r>
              <a:rPr lang="en-US" altLang="zh-CN" sz="1596" spc="4" dirty="0">
                <a:solidFill>
                  <a:srgbClr val="000000"/>
                </a:solidFill>
                <a:latin typeface="Arial"/>
                <a:ea typeface="Arial"/>
                <a:cs typeface="Arial"/>
              </a:rPr>
              <a:t>ın</a:t>
            </a:r>
            <a:r>
              <a:rPr lang="en-US" altLang="zh-CN" sz="1596" spc="691" dirty="0">
                <a:solidFill>
                  <a:srgbClr val="000000"/>
                </a:solidFill>
                <a:latin typeface="Arial"/>
                <a:ea typeface="Arial"/>
                <a:cs typeface="Arial"/>
              </a:rPr>
              <a:t> </a:t>
            </a:r>
            <a:r>
              <a:rPr lang="en-US" altLang="zh-CN" sz="1596" spc="1" dirty="0">
                <a:solidFill>
                  <a:srgbClr val="000000"/>
                </a:solidFill>
                <a:latin typeface="Arial"/>
                <a:ea typeface="Arial"/>
                <a:cs typeface="Arial"/>
              </a:rPr>
              <a:t>üzerinde</a:t>
            </a:r>
            <a:r>
              <a:rPr lang="en-US" altLang="zh-CN" sz="1596" dirty="0">
                <a:solidFill>
                  <a:srgbClr val="000000"/>
                </a:solidFill>
                <a:latin typeface="Arial"/>
                <a:ea typeface="Arial"/>
                <a:cs typeface="Arial"/>
              </a:rPr>
              <a:t> </a:t>
            </a:r>
            <a:r>
              <a:rPr lang="en-US" altLang="zh-CN" sz="1596" spc="-2" dirty="0">
                <a:solidFill>
                  <a:srgbClr val="000000"/>
                </a:solidFill>
                <a:latin typeface="Arial"/>
                <a:ea typeface="Arial"/>
                <a:cs typeface="Arial"/>
              </a:rPr>
              <a:t>çaprazlayacak</a:t>
            </a:r>
            <a:r>
              <a:rPr lang="en-US" altLang="zh-CN" sz="1596" spc="-332" dirty="0">
                <a:solidFill>
                  <a:srgbClr val="000000"/>
                </a:solidFill>
                <a:latin typeface="Arial"/>
                <a:ea typeface="Arial"/>
                <a:cs typeface="Arial"/>
              </a:rPr>
              <a:t> </a:t>
            </a:r>
            <a:r>
              <a:rPr lang="en-US" altLang="zh-CN" sz="1596" spc="0" dirty="0">
                <a:solidFill>
                  <a:srgbClr val="000000"/>
                </a:solidFill>
                <a:latin typeface="Arial"/>
                <a:ea typeface="Arial"/>
                <a:cs typeface="Arial"/>
              </a:rPr>
              <a:t>ş</a:t>
            </a:r>
            <a:r>
              <a:rPr lang="en-US" altLang="zh-CN" sz="1596" spc="2" dirty="0">
                <a:solidFill>
                  <a:srgbClr val="000000"/>
                </a:solidFill>
                <a:latin typeface="Arial"/>
                <a:ea typeface="Arial"/>
                <a:cs typeface="Arial"/>
              </a:rPr>
              <a:t>ekilde</a:t>
            </a:r>
            <a:r>
              <a:rPr lang="en-US" altLang="zh-CN" sz="1596" spc="-471" dirty="0">
                <a:solidFill>
                  <a:srgbClr val="000000"/>
                </a:solidFill>
                <a:latin typeface="Arial"/>
                <a:ea typeface="Arial"/>
                <a:cs typeface="Arial"/>
              </a:rPr>
              <a:t> </a:t>
            </a:r>
            <a:r>
              <a:rPr lang="en-US" altLang="zh-CN" sz="1596" spc="-2" dirty="0">
                <a:solidFill>
                  <a:srgbClr val="000000"/>
                </a:solidFill>
                <a:latin typeface="Arial"/>
                <a:ea typeface="Arial"/>
                <a:cs typeface="Arial"/>
              </a:rPr>
              <a:t>öne</a:t>
            </a:r>
            <a:r>
              <a:rPr lang="en-US" altLang="zh-CN" sz="1596" spc="-444" dirty="0">
                <a:solidFill>
                  <a:srgbClr val="000000"/>
                </a:solidFill>
                <a:latin typeface="Arial"/>
                <a:ea typeface="Arial"/>
                <a:cs typeface="Arial"/>
              </a:rPr>
              <a:t> </a:t>
            </a:r>
            <a:r>
              <a:rPr lang="en-US" altLang="zh-CN" sz="1596" spc="0" dirty="0">
                <a:solidFill>
                  <a:srgbClr val="000000"/>
                </a:solidFill>
                <a:latin typeface="Arial"/>
                <a:ea typeface="Arial"/>
                <a:cs typeface="Arial"/>
              </a:rPr>
              <a:t>do</a:t>
            </a:r>
            <a:r>
              <a:rPr lang="en-US" altLang="zh-CN" sz="1596" spc="-5" dirty="0">
                <a:solidFill>
                  <a:srgbClr val="000000"/>
                </a:solidFill>
                <a:latin typeface="Arial"/>
                <a:ea typeface="Arial"/>
                <a:cs typeface="Arial"/>
              </a:rPr>
              <a:t>ğ</a:t>
            </a:r>
            <a:r>
              <a:rPr lang="en-US" altLang="zh-CN" sz="1596" spc="-3" dirty="0">
                <a:solidFill>
                  <a:srgbClr val="000000"/>
                </a:solidFill>
                <a:latin typeface="Arial"/>
                <a:ea typeface="Arial"/>
                <a:cs typeface="Arial"/>
              </a:rPr>
              <a:t>ru</a:t>
            </a:r>
            <a:r>
              <a:rPr lang="en-US" altLang="zh-CN" sz="1596" spc="-434" dirty="0">
                <a:solidFill>
                  <a:srgbClr val="000000"/>
                </a:solidFill>
                <a:latin typeface="Arial"/>
                <a:ea typeface="Arial"/>
                <a:cs typeface="Arial"/>
              </a:rPr>
              <a:t> </a:t>
            </a:r>
            <a:r>
              <a:rPr lang="en-US" altLang="zh-CN" sz="1596" spc="-8" dirty="0">
                <a:solidFill>
                  <a:srgbClr val="000000"/>
                </a:solidFill>
                <a:latin typeface="Arial"/>
                <a:ea typeface="Arial"/>
                <a:cs typeface="Arial"/>
              </a:rPr>
              <a:t>getirilir.</a:t>
            </a:r>
            <a:r>
              <a:rPr lang="en-US" altLang="zh-CN" sz="1596" spc="-12" dirty="0">
                <a:solidFill>
                  <a:srgbClr val="000000"/>
                </a:solidFill>
                <a:latin typeface="Arial"/>
                <a:ea typeface="Arial"/>
                <a:cs typeface="Arial"/>
              </a:rPr>
              <a:t> </a:t>
            </a:r>
            <a:r>
              <a:rPr lang="en-US" altLang="zh-CN" sz="1596" spc="0" dirty="0">
                <a:solidFill>
                  <a:srgbClr val="000000"/>
                </a:solidFill>
                <a:latin typeface="Arial"/>
                <a:ea typeface="Arial"/>
                <a:cs typeface="Arial"/>
              </a:rPr>
              <a:t>İki</a:t>
            </a:r>
            <a:r>
              <a:rPr lang="en-US" altLang="zh-CN" sz="1596" spc="97" dirty="0">
                <a:solidFill>
                  <a:srgbClr val="000000"/>
                </a:solidFill>
                <a:latin typeface="Arial"/>
                <a:ea typeface="Arial"/>
                <a:cs typeface="Arial"/>
              </a:rPr>
              <a:t> </a:t>
            </a:r>
            <a:r>
              <a:rPr lang="en-US" altLang="zh-CN" sz="1596" spc="0" dirty="0">
                <a:solidFill>
                  <a:srgbClr val="000000"/>
                </a:solidFill>
                <a:latin typeface="Arial"/>
                <a:ea typeface="Arial"/>
                <a:cs typeface="Arial"/>
              </a:rPr>
              <a:t>ucu</a:t>
            </a:r>
            <a:r>
              <a:rPr lang="en-US" altLang="zh-CN" sz="1596" spc="-445" dirty="0">
                <a:solidFill>
                  <a:srgbClr val="000000"/>
                </a:solidFill>
                <a:latin typeface="Arial"/>
                <a:ea typeface="Arial"/>
                <a:cs typeface="Arial"/>
              </a:rPr>
              <a:t> </a:t>
            </a:r>
            <a:r>
              <a:rPr lang="en-US" altLang="zh-CN" sz="1596" spc="-6" dirty="0">
                <a:solidFill>
                  <a:srgbClr val="000000"/>
                </a:solidFill>
                <a:latin typeface="Arial"/>
                <a:ea typeface="Arial"/>
                <a:cs typeface="Arial"/>
              </a:rPr>
              <a:t>ayak</a:t>
            </a:r>
            <a:r>
              <a:rPr lang="en-US" altLang="zh-CN" sz="1596" spc="-327" dirty="0">
                <a:solidFill>
                  <a:srgbClr val="000000"/>
                </a:solidFill>
                <a:latin typeface="Arial"/>
                <a:ea typeface="Arial"/>
                <a:cs typeface="Arial"/>
              </a:rPr>
              <a:t> </a:t>
            </a:r>
            <a:r>
              <a:rPr lang="en-US" altLang="zh-CN" sz="1596" spc="1" dirty="0">
                <a:solidFill>
                  <a:srgbClr val="000000"/>
                </a:solidFill>
                <a:latin typeface="Arial"/>
                <a:ea typeface="Arial"/>
                <a:cs typeface="Arial"/>
              </a:rPr>
              <a:t>bile</a:t>
            </a:r>
            <a:r>
              <a:rPr lang="en-US" altLang="zh-CN" sz="1596" spc="0" dirty="0">
                <a:solidFill>
                  <a:srgbClr val="000000"/>
                </a:solidFill>
                <a:latin typeface="Arial"/>
                <a:ea typeface="Arial"/>
                <a:cs typeface="Arial"/>
              </a:rPr>
              <a:t>ği</a:t>
            </a:r>
            <a:r>
              <a:rPr lang="en-US" altLang="zh-CN" sz="1596" spc="69" dirty="0">
                <a:solidFill>
                  <a:srgbClr val="000000"/>
                </a:solidFill>
                <a:latin typeface="Arial"/>
                <a:ea typeface="Arial"/>
                <a:cs typeface="Arial"/>
              </a:rPr>
              <a:t> </a:t>
            </a:r>
            <a:r>
              <a:rPr lang="en-US" altLang="zh-CN" sz="1596" spc="-3" dirty="0">
                <a:solidFill>
                  <a:srgbClr val="000000"/>
                </a:solidFill>
                <a:latin typeface="Arial"/>
                <a:ea typeface="Arial"/>
                <a:cs typeface="Arial"/>
              </a:rPr>
              <a:t>etrafında</a:t>
            </a:r>
            <a:r>
              <a:rPr lang="en-US" altLang="zh-CN" sz="1596" spc="-398" dirty="0">
                <a:solidFill>
                  <a:srgbClr val="000000"/>
                </a:solidFill>
                <a:latin typeface="Arial"/>
                <a:ea typeface="Arial"/>
                <a:cs typeface="Arial"/>
              </a:rPr>
              <a:t> </a:t>
            </a:r>
            <a:r>
              <a:rPr lang="en-US" altLang="zh-CN" sz="1596" spc="0" dirty="0">
                <a:solidFill>
                  <a:srgbClr val="000000"/>
                </a:solidFill>
                <a:latin typeface="Arial"/>
                <a:ea typeface="Arial"/>
                <a:cs typeface="Arial"/>
              </a:rPr>
              <a:t>dü</a:t>
            </a:r>
            <a:r>
              <a:rPr lang="en-US" altLang="zh-CN" sz="1596" spc="-5" dirty="0">
                <a:solidFill>
                  <a:srgbClr val="000000"/>
                </a:solidFill>
                <a:latin typeface="Arial"/>
                <a:ea typeface="Arial"/>
                <a:cs typeface="Arial"/>
              </a:rPr>
              <a:t>ğ</a:t>
            </a:r>
            <a:r>
              <a:rPr lang="en-US" altLang="zh-CN" sz="1596" spc="-11" dirty="0">
                <a:solidFill>
                  <a:srgbClr val="000000"/>
                </a:solidFill>
                <a:latin typeface="Arial"/>
                <a:ea typeface="Arial"/>
                <a:cs typeface="Arial"/>
              </a:rPr>
              <a:t>ümlenir.</a:t>
            </a:r>
            <a:endParaRPr lang="en-US" altLang="zh-CN" sz="1596">
              <a:latin typeface="Arial"/>
              <a:ea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158"/>
          <p:cNvPicPr>
            <a:picLocks noChangeAspect="1"/>
          </p:cNvPicPr>
          <p:nvPr/>
        </p:nvPicPr>
        <p:blipFill>
          <a:blip r:embed="rId2"/>
          <a:stretch>
            <a:fillRect/>
          </a:stretch>
        </p:blipFill>
        <p:spPr>
          <a:xfrm>
            <a:off x="774073" y="345948"/>
            <a:ext cx="9177527" cy="6876289"/>
          </a:xfrm>
          <a:prstGeom prst="rect">
            <a:avLst/>
          </a:prstGeom>
          <a:noFill/>
        </p:spPr>
      </p:pic>
      <p:sp>
        <p:nvSpPr>
          <p:cNvPr id="159" name="Text Box159"/>
          <p:cNvSpPr txBox="1"/>
          <p:nvPr/>
        </p:nvSpPr>
        <p:spPr>
          <a:xfrm>
            <a:off x="1275475" y="1199959"/>
            <a:ext cx="7993313" cy="777136"/>
          </a:xfrm>
          <a:prstGeom prst="rect">
            <a:avLst/>
          </a:prstGeom>
          <a:noFill/>
        </p:spPr>
        <p:txBody>
          <a:bodyPr wrap="square" lIns="0" tIns="0" rIns="0" rtlCol="0">
            <a:spAutoFit/>
          </a:bodyPr>
          <a:lstStyle/>
          <a:p>
            <a:pPr algn="just" rtl="0">
              <a:lnSpc>
                <a:spcPts val="1886"/>
              </a:lnSpc>
            </a:pPr>
            <a:r>
              <a:rPr lang="en-US" altLang="zh-CN" sz="1596" b="1" spc="0" dirty="0">
                <a:solidFill>
                  <a:srgbClr val="0070C0"/>
                </a:solidFill>
                <a:latin typeface="Arial"/>
                <a:ea typeface="Arial"/>
                <a:cs typeface="Arial"/>
              </a:rPr>
              <a:t>Dize</a:t>
            </a:r>
            <a:r>
              <a:rPr lang="en-US" altLang="zh-CN" sz="1596" b="1" spc="-267" dirty="0">
                <a:solidFill>
                  <a:srgbClr val="0070C0"/>
                </a:solidFill>
                <a:latin typeface="Arial"/>
                <a:ea typeface="Arial"/>
                <a:cs typeface="Arial"/>
              </a:rPr>
              <a:t> </a:t>
            </a:r>
            <a:r>
              <a:rPr lang="en-US" altLang="zh-CN" sz="1596" b="1" spc="-3" dirty="0">
                <a:solidFill>
                  <a:srgbClr val="0070C0"/>
                </a:solidFill>
                <a:latin typeface="Arial"/>
                <a:ea typeface="Arial"/>
                <a:cs typeface="Arial"/>
              </a:rPr>
              <a:t>üçgen</a:t>
            </a:r>
            <a:r>
              <a:rPr lang="en-US" altLang="zh-CN" sz="1596" b="1" spc="-347" dirty="0">
                <a:solidFill>
                  <a:srgbClr val="0070C0"/>
                </a:solidFill>
                <a:latin typeface="Arial"/>
                <a:ea typeface="Arial"/>
                <a:cs typeface="Arial"/>
              </a:rPr>
              <a:t> </a:t>
            </a:r>
            <a:r>
              <a:rPr lang="en-US" altLang="zh-CN" sz="1596" b="1" spc="-2" dirty="0">
                <a:solidFill>
                  <a:srgbClr val="0070C0"/>
                </a:solidFill>
                <a:latin typeface="Arial"/>
                <a:ea typeface="Arial"/>
                <a:cs typeface="Arial"/>
              </a:rPr>
              <a:t>bandaj</a:t>
            </a:r>
            <a:r>
              <a:rPr lang="en-US" altLang="zh-CN" sz="1596" b="1" spc="194" dirty="0">
                <a:solidFill>
                  <a:srgbClr val="0070C0"/>
                </a:solidFill>
                <a:latin typeface="Arial"/>
                <a:ea typeface="Arial"/>
                <a:cs typeface="Arial"/>
              </a:rPr>
              <a:t> </a:t>
            </a:r>
            <a:r>
              <a:rPr lang="en-US" altLang="zh-CN" sz="1596" b="1" spc="-1" dirty="0">
                <a:solidFill>
                  <a:srgbClr val="0070C0"/>
                </a:solidFill>
                <a:latin typeface="Arial"/>
                <a:ea typeface="Arial"/>
                <a:cs typeface="Arial"/>
              </a:rPr>
              <a:t>uygulama:</a:t>
            </a:r>
            <a:r>
              <a:rPr lang="en-US" altLang="zh-CN" sz="1596" b="1" spc="115" dirty="0">
                <a:solidFill>
                  <a:srgbClr val="0070C0"/>
                </a:solidFill>
                <a:latin typeface="Arial"/>
                <a:ea typeface="Arial"/>
                <a:cs typeface="Arial"/>
              </a:rPr>
              <a:t> </a:t>
            </a:r>
            <a:r>
              <a:rPr lang="en-US" altLang="zh-CN" sz="1596" dirty="0">
                <a:solidFill>
                  <a:srgbClr val="000000"/>
                </a:solidFill>
                <a:latin typeface="Arial"/>
                <a:ea typeface="Arial"/>
                <a:cs typeface="Arial"/>
              </a:rPr>
              <a:t>Üçgenin tabanı dizin 3–4 parmak altında ve ucu dizin üzerine gelecek şekilde yerleştirilir. Dizin arkasından uçları çaprazlanır, dizin üstünde uçları düğümlenir.</a:t>
            </a:r>
            <a:endParaRPr lang="en-US" altLang="zh-CN" sz="1596" dirty="0">
              <a:latin typeface="Arial"/>
              <a:ea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161"/>
          <p:cNvPicPr>
            <a:picLocks noChangeAspect="1"/>
          </p:cNvPicPr>
          <p:nvPr/>
        </p:nvPicPr>
        <p:blipFill>
          <a:blip r:embed="rId2"/>
          <a:stretch>
            <a:fillRect/>
          </a:stretch>
        </p:blipFill>
        <p:spPr>
          <a:xfrm>
            <a:off x="774073" y="345948"/>
            <a:ext cx="9177527" cy="6876289"/>
          </a:xfrm>
          <a:prstGeom prst="rect">
            <a:avLst/>
          </a:prstGeom>
          <a:noFill/>
        </p:spPr>
      </p:pic>
      <p:sp>
        <p:nvSpPr>
          <p:cNvPr id="162" name="Text Box162"/>
          <p:cNvSpPr txBox="1"/>
          <p:nvPr/>
        </p:nvSpPr>
        <p:spPr>
          <a:xfrm>
            <a:off x="1190126" y="1228915"/>
            <a:ext cx="8205150" cy="1508105"/>
          </a:xfrm>
          <a:prstGeom prst="rect">
            <a:avLst/>
          </a:prstGeom>
          <a:noFill/>
        </p:spPr>
        <p:txBody>
          <a:bodyPr wrap="square" lIns="0" tIns="0" rIns="0" rtlCol="0">
            <a:spAutoFit/>
          </a:bodyPr>
          <a:lstStyle/>
          <a:p>
            <a:pPr marL="5" indent="-5" algn="l" rtl="0">
              <a:lnSpc>
                <a:spcPts val="1886"/>
              </a:lnSpc>
            </a:pPr>
            <a:r>
              <a:rPr lang="en-US" altLang="zh-CN" sz="1596" b="1" dirty="0">
                <a:solidFill>
                  <a:srgbClr val="336500"/>
                </a:solidFill>
                <a:latin typeface="Arial"/>
                <a:ea typeface="Arial"/>
                <a:cs typeface="Arial"/>
              </a:rPr>
              <a:t>Göğse üçgen bandaj uygulama</a:t>
            </a:r>
            <a:r>
              <a:rPr lang="en-US" altLang="zh-CN" sz="1596" dirty="0">
                <a:solidFill>
                  <a:srgbClr val="336500"/>
                </a:solidFill>
                <a:latin typeface="Arial"/>
                <a:ea typeface="Arial"/>
                <a:cs typeface="Arial"/>
              </a:rPr>
              <a:t>: </a:t>
            </a:r>
            <a:r>
              <a:rPr lang="en-US" altLang="zh-CN" sz="1596" dirty="0">
                <a:solidFill>
                  <a:srgbClr val="000000"/>
                </a:solidFill>
                <a:latin typeface="Arial"/>
                <a:ea typeface="Arial"/>
                <a:cs typeface="Arial"/>
              </a:rPr>
              <a:t>Üçgenin tepesi omuza yerleştirilir ve tabanı göğsü saracak şekilde sırtta düğümlenir. Bu düğüm ile üçgenin tepesi, bir başka bez kullanılarak birbirine yaklaştırılarak bağlanır.</a:t>
            </a:r>
            <a:endParaRPr lang="en-US" altLang="zh-CN" sz="1596" dirty="0">
              <a:latin typeface="Arial"/>
              <a:ea typeface="Arial"/>
              <a:cs typeface="Arial"/>
            </a:endParaRPr>
          </a:p>
          <a:p>
            <a:pPr algn="l" rtl="0">
              <a:lnSpc>
                <a:spcPts val="1823"/>
              </a:lnSpc>
              <a:spcBef>
                <a:spcPts val="2021"/>
              </a:spcBef>
            </a:pPr>
            <a:r>
              <a:rPr lang="en-US" altLang="zh-CN" sz="1596" b="1" dirty="0">
                <a:solidFill>
                  <a:srgbClr val="244583"/>
                </a:solidFill>
                <a:latin typeface="Arial"/>
                <a:ea typeface="Arial"/>
                <a:cs typeface="Arial"/>
              </a:rPr>
              <a:t>Kalçaya üçgen bandaj uygulama: </a:t>
            </a:r>
            <a:r>
              <a:rPr lang="en-US" altLang="zh-CN" sz="1596" dirty="0">
                <a:solidFill>
                  <a:srgbClr val="000000"/>
                </a:solidFill>
                <a:latin typeface="Arial"/>
                <a:ea typeface="Arial"/>
                <a:cs typeface="Arial"/>
              </a:rPr>
              <a:t>Üçgenin tabanı uyluğun alt kısmının etrafında</a:t>
            </a:r>
            <a:endParaRPr lang="en-US" altLang="zh-CN" sz="1596" dirty="0">
              <a:latin typeface="Arial"/>
              <a:ea typeface="Arial"/>
              <a:cs typeface="Arial"/>
            </a:endParaRPr>
          </a:p>
          <a:p>
            <a:pPr marL="5" algn="l" rtl="0">
              <a:lnSpc>
                <a:spcPts val="1807"/>
              </a:lnSpc>
              <a:spcBef>
                <a:spcPts val="110"/>
              </a:spcBef>
            </a:pPr>
            <a:r>
              <a:rPr lang="en-US" altLang="zh-CN" sz="1596" dirty="0">
                <a:solidFill>
                  <a:srgbClr val="000000"/>
                </a:solidFill>
                <a:latin typeface="Arial"/>
                <a:ea typeface="Arial"/>
                <a:cs typeface="Arial"/>
              </a:rPr>
              <a:t>düğümlenir, tepesi ise belin etrafını saran bir kemer ya da beze bağlanır.</a:t>
            </a:r>
            <a:endParaRPr lang="en-US" altLang="zh-CN" sz="1596" dirty="0">
              <a:latin typeface="Arial"/>
              <a:ea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13"/>
          <p:cNvPicPr>
            <a:picLocks noChangeAspect="1"/>
          </p:cNvPicPr>
          <p:nvPr/>
        </p:nvPicPr>
        <p:blipFill>
          <a:blip r:embed="rId2"/>
          <a:stretch>
            <a:fillRect/>
          </a:stretch>
        </p:blipFill>
        <p:spPr>
          <a:xfrm>
            <a:off x="774073" y="345948"/>
            <a:ext cx="9177527" cy="687628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15"/>
          <p:cNvPicPr>
            <a:picLocks noChangeAspect="1"/>
          </p:cNvPicPr>
          <p:nvPr/>
        </p:nvPicPr>
        <p:blipFill>
          <a:blip r:embed="rId2"/>
          <a:stretch>
            <a:fillRect/>
          </a:stretch>
        </p:blipFill>
        <p:spPr>
          <a:xfrm>
            <a:off x="774073" y="345948"/>
            <a:ext cx="9177527" cy="687628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17"/>
          <p:cNvPicPr>
            <a:picLocks noChangeAspect="1"/>
          </p:cNvPicPr>
          <p:nvPr/>
        </p:nvPicPr>
        <p:blipFill>
          <a:blip r:embed="rId2"/>
          <a:stretch>
            <a:fillRect/>
          </a:stretch>
        </p:blipFill>
        <p:spPr>
          <a:xfrm>
            <a:off x="774073" y="345948"/>
            <a:ext cx="9177527" cy="687628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19"/>
          <p:cNvPicPr>
            <a:picLocks noChangeAspect="1"/>
          </p:cNvPicPr>
          <p:nvPr/>
        </p:nvPicPr>
        <p:blipFill>
          <a:blip r:embed="rId2"/>
          <a:stretch>
            <a:fillRect/>
          </a:stretch>
        </p:blipFill>
        <p:spPr>
          <a:xfrm>
            <a:off x="774073" y="345948"/>
            <a:ext cx="9177527" cy="6876289"/>
          </a:xfrm>
          <a:prstGeom prst="rect">
            <a:avLst/>
          </a:prstGeom>
          <a:noFill/>
        </p:spPr>
      </p:pic>
      <p:sp>
        <p:nvSpPr>
          <p:cNvPr id="20" name="Text Box20"/>
          <p:cNvSpPr txBox="1"/>
          <p:nvPr/>
        </p:nvSpPr>
        <p:spPr>
          <a:xfrm rot="5400000">
            <a:off x="8672444" y="3361261"/>
            <a:ext cx="1375106" cy="172518"/>
          </a:xfrm>
          <a:prstGeom prst="rect">
            <a:avLst/>
          </a:prstGeom>
          <a:noFill/>
        </p:spPr>
        <p:txBody>
          <a:bodyPr wrap="square" lIns="0" tIns="0" rIns="0" rtlCol="0">
            <a:spAutoFit/>
          </a:bodyPr>
          <a:lstStyle/>
          <a:p>
            <a:pPr algn="l" rtl="0">
              <a:lnSpc>
                <a:spcPts val="1358"/>
              </a:lnSpc>
            </a:pPr>
            <a:r>
              <a:rPr lang="en-US" altLang="zh-CN" sz="1200" spc="-6" dirty="0">
                <a:solidFill>
                  <a:srgbClr val="575F6D"/>
                </a:solidFill>
                <a:latin typeface="Arial"/>
                <a:ea typeface="Arial"/>
                <a:cs typeface="Arial"/>
              </a:rPr>
              <a:t>www.slaytyerim.com</a:t>
            </a:r>
            <a:endParaRPr lang="en-US" altLang="zh-CN" sz="1200">
              <a:latin typeface="Arial"/>
              <a:ea typeface="Arial"/>
              <a:cs typeface="Arial"/>
            </a:endParaRPr>
          </a:p>
        </p:txBody>
      </p:sp>
      <p:sp>
        <p:nvSpPr>
          <p:cNvPr id="21" name="Text Box21"/>
          <p:cNvSpPr txBox="1"/>
          <p:nvPr/>
        </p:nvSpPr>
        <p:spPr>
          <a:xfrm>
            <a:off x="1260229" y="1171500"/>
            <a:ext cx="8143199" cy="1426031"/>
          </a:xfrm>
          <a:prstGeom prst="rect">
            <a:avLst/>
          </a:prstGeom>
          <a:noFill/>
        </p:spPr>
        <p:txBody>
          <a:bodyPr wrap="square" lIns="0" tIns="0" rIns="0" rtlCol="0">
            <a:spAutoFit/>
          </a:bodyPr>
          <a:lstStyle/>
          <a:p>
            <a:pPr marL="1" algn="l" rtl="0">
              <a:lnSpc>
                <a:spcPts val="2056"/>
              </a:lnSpc>
            </a:pPr>
            <a:r>
              <a:rPr lang="en-US" altLang="zh-CN" sz="1800" b="1" spc="-20" dirty="0">
                <a:solidFill>
                  <a:srgbClr val="000000"/>
                </a:solidFill>
                <a:latin typeface="Arial"/>
                <a:ea typeface="Arial"/>
                <a:cs typeface="Arial"/>
              </a:rPr>
              <a:t>Yapay</a:t>
            </a:r>
            <a:r>
              <a:rPr lang="en-US" altLang="zh-CN" sz="1800" b="1" spc="-504" dirty="0">
                <a:solidFill>
                  <a:srgbClr val="000000"/>
                </a:solidFill>
                <a:latin typeface="Arial"/>
                <a:ea typeface="Arial"/>
                <a:cs typeface="Arial"/>
              </a:rPr>
              <a:t> </a:t>
            </a:r>
            <a:r>
              <a:rPr lang="en-US" altLang="zh-CN" sz="1800" b="1" spc="3" dirty="0">
                <a:solidFill>
                  <a:srgbClr val="000000"/>
                </a:solidFill>
                <a:latin typeface="Arial"/>
                <a:ea typeface="Arial"/>
                <a:cs typeface="Arial"/>
              </a:rPr>
              <a:t>Solunum</a:t>
            </a:r>
            <a:r>
              <a:rPr lang="en-US" altLang="zh-CN" sz="1800" b="1" spc="-1129" dirty="0">
                <a:solidFill>
                  <a:srgbClr val="000000"/>
                </a:solidFill>
                <a:latin typeface="Arial"/>
                <a:ea typeface="Arial"/>
                <a:cs typeface="Arial"/>
              </a:rPr>
              <a:t> </a:t>
            </a:r>
            <a:r>
              <a:rPr lang="en-US" altLang="zh-CN" sz="1800" b="1" spc="-6" dirty="0">
                <a:solidFill>
                  <a:srgbClr val="000000"/>
                </a:solidFill>
                <a:latin typeface="Arial"/>
                <a:ea typeface="Arial"/>
                <a:cs typeface="Arial"/>
              </a:rPr>
              <a:t>Nas</a:t>
            </a:r>
            <a:r>
              <a:rPr lang="en-US" altLang="zh-CN" sz="1800" b="1" spc="0" dirty="0">
                <a:solidFill>
                  <a:srgbClr val="000000"/>
                </a:solidFill>
                <a:latin typeface="Arial"/>
                <a:ea typeface="Arial"/>
                <a:cs typeface="Arial"/>
              </a:rPr>
              <a:t>ıl</a:t>
            </a:r>
            <a:r>
              <a:rPr lang="en-US" altLang="zh-CN" sz="1800" b="1" spc="-13" dirty="0">
                <a:solidFill>
                  <a:srgbClr val="000000"/>
                </a:solidFill>
                <a:latin typeface="Arial"/>
                <a:ea typeface="Arial"/>
                <a:cs typeface="Arial"/>
              </a:rPr>
              <a:t> </a:t>
            </a:r>
            <a:r>
              <a:rPr lang="en-US" altLang="zh-CN" sz="1800" b="1" spc="-34" dirty="0">
                <a:solidFill>
                  <a:srgbClr val="000000"/>
                </a:solidFill>
                <a:latin typeface="Arial"/>
                <a:ea typeface="Arial"/>
                <a:cs typeface="Arial"/>
              </a:rPr>
              <a:t>Yap</a:t>
            </a:r>
            <a:r>
              <a:rPr lang="en-US" altLang="zh-CN" sz="1800" b="1" spc="4" dirty="0">
                <a:solidFill>
                  <a:srgbClr val="000000"/>
                </a:solidFill>
                <a:latin typeface="Arial"/>
                <a:ea typeface="Arial"/>
                <a:cs typeface="Arial"/>
              </a:rPr>
              <a:t>ıl</a:t>
            </a:r>
            <a:r>
              <a:rPr lang="en-US" altLang="zh-CN" sz="1800" b="1" spc="0" dirty="0">
                <a:solidFill>
                  <a:srgbClr val="000000"/>
                </a:solidFill>
                <a:latin typeface="Arial"/>
                <a:ea typeface="Arial"/>
                <a:cs typeface="Arial"/>
              </a:rPr>
              <a:t>ır?</a:t>
            </a:r>
            <a:endParaRPr lang="en-US" altLang="zh-CN" sz="1800" dirty="0">
              <a:latin typeface="Arial"/>
              <a:ea typeface="Arial"/>
              <a:cs typeface="Arial"/>
            </a:endParaRPr>
          </a:p>
          <a:p>
            <a:pPr marL="1" algn="l" rtl="0">
              <a:lnSpc>
                <a:spcPts val="2158"/>
              </a:lnSpc>
            </a:pPr>
            <a:r>
              <a:rPr lang="en-US" altLang="zh-CN" sz="1800" dirty="0">
                <a:solidFill>
                  <a:srgbClr val="000000"/>
                </a:solidFill>
                <a:latin typeface="Arial"/>
                <a:ea typeface="Arial"/>
                <a:cs typeface="Arial"/>
              </a:rPr>
              <a:t> Hasta/yaralının hava yolu açıldıktan sonra, solunum Bak-Dinle-Hisset yöntemi ile değerlendirilir,</a:t>
            </a:r>
            <a:endParaRPr lang="en-US" altLang="zh-CN" sz="1800" dirty="0">
              <a:latin typeface="Arial"/>
              <a:ea typeface="Arial"/>
              <a:cs typeface="Arial"/>
            </a:endParaRPr>
          </a:p>
          <a:p>
            <a:pPr marR="22210" indent="1" algn="l" rtl="0">
              <a:lnSpc>
                <a:spcPts val="2160"/>
              </a:lnSpc>
            </a:pPr>
            <a:r>
              <a:rPr lang="en-US" altLang="zh-CN" sz="1800" dirty="0">
                <a:solidFill>
                  <a:srgbClr val="000000"/>
                </a:solidFill>
                <a:latin typeface="Arial"/>
                <a:ea typeface="Arial"/>
                <a:cs typeface="Arial"/>
              </a:rPr>
              <a:t> Normal solunum yoksa( solunum yoksa veya yetersiz ve düzensiz ise) hemen yapay solunuma başlanır.</a:t>
            </a:r>
            <a:endParaRPr lang="en-US" altLang="zh-CN" sz="1800" dirty="0">
              <a:latin typeface="Arial"/>
              <a:ea typeface="Arial"/>
              <a:cs typeface="Aria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3348</Words>
  <Application>Microsoft Office PowerPoint</Application>
  <PresentationFormat>Özel</PresentationFormat>
  <Paragraphs>284</Paragraphs>
  <Slides>58</Slides>
  <Notes>0</Notes>
  <HiddenSlides>0</HiddenSlides>
  <MMClips>0</MMClips>
  <ScaleCrop>false</ScaleCrop>
  <HeadingPairs>
    <vt:vector size="4" baseType="variant">
      <vt:variant>
        <vt:lpstr>Tema</vt:lpstr>
      </vt:variant>
      <vt:variant>
        <vt:i4>1</vt:i4>
      </vt:variant>
      <vt:variant>
        <vt:lpstr>Slayt Başlıkları</vt:lpstr>
      </vt:variant>
      <vt:variant>
        <vt:i4>58</vt:i4>
      </vt:variant>
    </vt:vector>
  </HeadingPairs>
  <TitlesOfParts>
    <vt:vector size="59" baseType="lpstr">
      <vt:lpstr>Office 主题</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ws</dc:creator>
  <cp:lastModifiedBy>win10</cp:lastModifiedBy>
  <cp:revision>15</cp:revision>
  <dcterms:created xsi:type="dcterms:W3CDTF">2017-10-23T09:06:44Z</dcterms:created>
  <dcterms:modified xsi:type="dcterms:W3CDTF">2019-03-26T14:28:23Z</dcterms:modified>
</cp:coreProperties>
</file>